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1"/>
  </p:sldMasterIdLst>
  <p:sldIdLst>
    <p:sldId id="272" r:id="rId2"/>
    <p:sldId id="257" r:id="rId3"/>
    <p:sldId id="258" r:id="rId4"/>
    <p:sldId id="259" r:id="rId5"/>
    <p:sldId id="260" r:id="rId6"/>
    <p:sldId id="274" r:id="rId7"/>
    <p:sldId id="261" r:id="rId8"/>
    <p:sldId id="262" r:id="rId9"/>
    <p:sldId id="263" r:id="rId10"/>
    <p:sldId id="275" r:id="rId11"/>
    <p:sldId id="264" r:id="rId12"/>
    <p:sldId id="265" r:id="rId13"/>
    <p:sldId id="266" r:id="rId14"/>
    <p:sldId id="267" r:id="rId15"/>
    <p:sldId id="268" r:id="rId16"/>
    <p:sldId id="269" r:id="rId17"/>
    <p:sldId id="270" r:id="rId18"/>
    <p:sldId id="276" r:id="rId19"/>
    <p:sldId id="277" r:id="rId20"/>
    <p:sldId id="281" r:id="rId21"/>
    <p:sldId id="280" r:id="rId22"/>
    <p:sldId id="284" r:id="rId23"/>
    <p:sldId id="279" r:id="rId24"/>
    <p:sldId id="278" r:id="rId25"/>
    <p:sldId id="283" r:id="rId26"/>
    <p:sldId id="282" r:id="rId27"/>
    <p:sldId id="271" r:id="rId28"/>
  </p:sldIdLst>
  <p:sldSz cx="9144000" cy="6858000" type="screen4x3"/>
  <p:notesSz cx="6858000" cy="9144000"/>
  <p:custDataLst>
    <p:tags r:id="rId29"/>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04" d="100"/>
          <a:sy n="104" d="100"/>
        </p:scale>
        <p:origin x="1280" y="80"/>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ACD42B9-3CC6-471D-99E5-0AE1F9E0718A}" type="doc">
      <dgm:prSet loTypeId="urn:microsoft.com/office/officeart/2005/8/layout/chevron1" loCatId="process" qsTypeId="urn:microsoft.com/office/officeart/2005/8/quickstyle/simple1" qsCatId="simple" csTypeId="urn:microsoft.com/office/officeart/2005/8/colors/accent1_2" csCatId="accent1" phldr="1"/>
      <dgm:spPr/>
    </dgm:pt>
    <dgm:pt modelId="{97D7772C-4D20-41CB-AB68-D7D35B49501D}">
      <dgm:prSet phldrT="[Text]"/>
      <dgm:spPr/>
      <dgm:t>
        <a:bodyPr/>
        <a:lstStyle/>
        <a:p>
          <a:pPr algn="ctr"/>
          <a:r>
            <a:rPr lang="en-US" dirty="0"/>
            <a:t>Excel </a:t>
          </a:r>
        </a:p>
      </dgm:t>
    </dgm:pt>
    <dgm:pt modelId="{7362A928-47BB-4EFD-B77D-473A0A3DE69B}" type="parTrans" cxnId="{62CC2C5B-FB02-4D5E-AC45-E6B0A7F903D3}">
      <dgm:prSet/>
      <dgm:spPr/>
      <dgm:t>
        <a:bodyPr/>
        <a:lstStyle/>
        <a:p>
          <a:pPr algn="ctr"/>
          <a:endParaRPr lang="en-US"/>
        </a:p>
      </dgm:t>
    </dgm:pt>
    <dgm:pt modelId="{16DD62CB-3977-4723-940E-7133842AE0DF}" type="sibTrans" cxnId="{62CC2C5B-FB02-4D5E-AC45-E6B0A7F903D3}">
      <dgm:prSet/>
      <dgm:spPr/>
      <dgm:t>
        <a:bodyPr/>
        <a:lstStyle/>
        <a:p>
          <a:pPr algn="ctr"/>
          <a:endParaRPr lang="en-US"/>
        </a:p>
      </dgm:t>
    </dgm:pt>
    <dgm:pt modelId="{BCAC1220-A929-441E-A60E-7E43352D189E}">
      <dgm:prSet phldrT="[Text]"/>
      <dgm:spPr/>
      <dgm:t>
        <a:bodyPr/>
        <a:lstStyle/>
        <a:p>
          <a:pPr algn="ctr"/>
          <a:r>
            <a:rPr lang="en-US" dirty="0"/>
            <a:t>Python</a:t>
          </a:r>
        </a:p>
      </dgm:t>
    </dgm:pt>
    <dgm:pt modelId="{5D13F47B-DE5C-4D4E-9AD9-E3F9171847B6}" type="parTrans" cxnId="{3ED88720-7A70-4FE5-B0A1-7103F503E686}">
      <dgm:prSet/>
      <dgm:spPr/>
      <dgm:t>
        <a:bodyPr/>
        <a:lstStyle/>
        <a:p>
          <a:pPr algn="ctr"/>
          <a:endParaRPr lang="en-US"/>
        </a:p>
      </dgm:t>
    </dgm:pt>
    <dgm:pt modelId="{E1573E26-88A5-4926-8987-D9AACCC9CA77}" type="sibTrans" cxnId="{3ED88720-7A70-4FE5-B0A1-7103F503E686}">
      <dgm:prSet/>
      <dgm:spPr/>
      <dgm:t>
        <a:bodyPr/>
        <a:lstStyle/>
        <a:p>
          <a:pPr algn="ctr"/>
          <a:endParaRPr lang="en-US"/>
        </a:p>
      </dgm:t>
    </dgm:pt>
    <dgm:pt modelId="{7F5E1735-AA27-44FE-B37C-F26BF45A5307}">
      <dgm:prSet phldrT="[Text]"/>
      <dgm:spPr/>
      <dgm:t>
        <a:bodyPr/>
        <a:lstStyle/>
        <a:p>
          <a:pPr algn="ctr"/>
          <a:r>
            <a:rPr lang="en-US" dirty="0"/>
            <a:t>SQL Server</a:t>
          </a:r>
        </a:p>
      </dgm:t>
    </dgm:pt>
    <dgm:pt modelId="{78132AE0-C8B3-4F78-8143-3BA81C6EE382}" type="parTrans" cxnId="{1466DB55-CB8B-466D-8192-E1082E4BDD3F}">
      <dgm:prSet/>
      <dgm:spPr/>
      <dgm:t>
        <a:bodyPr/>
        <a:lstStyle/>
        <a:p>
          <a:pPr algn="ctr"/>
          <a:endParaRPr lang="en-US"/>
        </a:p>
      </dgm:t>
    </dgm:pt>
    <dgm:pt modelId="{E769000A-02AB-4B7B-8687-182B3AEA48CB}" type="sibTrans" cxnId="{1466DB55-CB8B-466D-8192-E1082E4BDD3F}">
      <dgm:prSet/>
      <dgm:spPr/>
      <dgm:t>
        <a:bodyPr/>
        <a:lstStyle/>
        <a:p>
          <a:pPr algn="ctr"/>
          <a:endParaRPr lang="en-US"/>
        </a:p>
      </dgm:t>
    </dgm:pt>
    <dgm:pt modelId="{C2BB6F7A-3E70-4192-AEC6-D22459A74E5B}">
      <dgm:prSet phldrT="[Text]"/>
      <dgm:spPr/>
      <dgm:t>
        <a:bodyPr/>
        <a:lstStyle/>
        <a:p>
          <a:pPr algn="ctr"/>
          <a:r>
            <a:rPr lang="en-US" dirty="0"/>
            <a:t>Power BI</a:t>
          </a:r>
        </a:p>
      </dgm:t>
    </dgm:pt>
    <dgm:pt modelId="{443379E6-4FDD-4E52-BFE8-273683DC0C4B}" type="parTrans" cxnId="{1F624910-F482-4F55-981C-8BD983C7FB7D}">
      <dgm:prSet/>
      <dgm:spPr/>
      <dgm:t>
        <a:bodyPr/>
        <a:lstStyle/>
        <a:p>
          <a:endParaRPr lang="en-US"/>
        </a:p>
      </dgm:t>
    </dgm:pt>
    <dgm:pt modelId="{FA30B27F-18BA-44AA-B4D9-6CCDF72B0B54}" type="sibTrans" cxnId="{1F624910-F482-4F55-981C-8BD983C7FB7D}">
      <dgm:prSet/>
      <dgm:spPr/>
      <dgm:t>
        <a:bodyPr/>
        <a:lstStyle/>
        <a:p>
          <a:endParaRPr lang="en-US"/>
        </a:p>
      </dgm:t>
    </dgm:pt>
    <dgm:pt modelId="{085E3908-4A84-4684-B0B0-345CEC1270A3}" type="pres">
      <dgm:prSet presAssocID="{3ACD42B9-3CC6-471D-99E5-0AE1F9E0718A}" presName="Name0" presStyleCnt="0">
        <dgm:presLayoutVars>
          <dgm:dir/>
          <dgm:animLvl val="lvl"/>
          <dgm:resizeHandles val="exact"/>
        </dgm:presLayoutVars>
      </dgm:prSet>
      <dgm:spPr/>
    </dgm:pt>
    <dgm:pt modelId="{AC57CD8C-5BCF-4589-A101-7AD7B4C66D4D}" type="pres">
      <dgm:prSet presAssocID="{97D7772C-4D20-41CB-AB68-D7D35B49501D}" presName="parTxOnly" presStyleLbl="node1" presStyleIdx="0" presStyleCnt="4">
        <dgm:presLayoutVars>
          <dgm:chMax val="0"/>
          <dgm:chPref val="0"/>
          <dgm:bulletEnabled val="1"/>
        </dgm:presLayoutVars>
      </dgm:prSet>
      <dgm:spPr/>
    </dgm:pt>
    <dgm:pt modelId="{3C1512DD-7A16-4F35-93E4-784E5DFD8ED2}" type="pres">
      <dgm:prSet presAssocID="{16DD62CB-3977-4723-940E-7133842AE0DF}" presName="parTxOnlySpace" presStyleCnt="0"/>
      <dgm:spPr/>
    </dgm:pt>
    <dgm:pt modelId="{48A02A0D-E54C-4762-BA9D-D50A436EBE14}" type="pres">
      <dgm:prSet presAssocID="{BCAC1220-A929-441E-A60E-7E43352D189E}" presName="parTxOnly" presStyleLbl="node1" presStyleIdx="1" presStyleCnt="4">
        <dgm:presLayoutVars>
          <dgm:chMax val="0"/>
          <dgm:chPref val="0"/>
          <dgm:bulletEnabled val="1"/>
        </dgm:presLayoutVars>
      </dgm:prSet>
      <dgm:spPr/>
    </dgm:pt>
    <dgm:pt modelId="{B6BD43CD-28E3-423B-B7BD-FCC7C459D9AD}" type="pres">
      <dgm:prSet presAssocID="{E1573E26-88A5-4926-8987-D9AACCC9CA77}" presName="parTxOnlySpace" presStyleCnt="0"/>
      <dgm:spPr/>
    </dgm:pt>
    <dgm:pt modelId="{06AD1AA8-2609-4DC7-865E-1F8C6BEE4318}" type="pres">
      <dgm:prSet presAssocID="{7F5E1735-AA27-44FE-B37C-F26BF45A5307}" presName="parTxOnly" presStyleLbl="node1" presStyleIdx="2" presStyleCnt="4" custLinFactNeighborX="-37535" custLinFactNeighborY="-2372">
        <dgm:presLayoutVars>
          <dgm:chMax val="0"/>
          <dgm:chPref val="0"/>
          <dgm:bulletEnabled val="1"/>
        </dgm:presLayoutVars>
      </dgm:prSet>
      <dgm:spPr/>
    </dgm:pt>
    <dgm:pt modelId="{86A27AD1-A30B-44B6-A231-C1B47EDB5B53}" type="pres">
      <dgm:prSet presAssocID="{E769000A-02AB-4B7B-8687-182B3AEA48CB}" presName="parTxOnlySpace" presStyleCnt="0"/>
      <dgm:spPr/>
    </dgm:pt>
    <dgm:pt modelId="{9711A80A-81FF-46D6-A761-D1D076DA582C}" type="pres">
      <dgm:prSet presAssocID="{C2BB6F7A-3E70-4192-AEC6-D22459A74E5B}" presName="parTxOnly" presStyleLbl="node1" presStyleIdx="3" presStyleCnt="4">
        <dgm:presLayoutVars>
          <dgm:chMax val="0"/>
          <dgm:chPref val="0"/>
          <dgm:bulletEnabled val="1"/>
        </dgm:presLayoutVars>
      </dgm:prSet>
      <dgm:spPr/>
    </dgm:pt>
  </dgm:ptLst>
  <dgm:cxnLst>
    <dgm:cxn modelId="{1F624910-F482-4F55-981C-8BD983C7FB7D}" srcId="{3ACD42B9-3CC6-471D-99E5-0AE1F9E0718A}" destId="{C2BB6F7A-3E70-4192-AEC6-D22459A74E5B}" srcOrd="3" destOrd="0" parTransId="{443379E6-4FDD-4E52-BFE8-273683DC0C4B}" sibTransId="{FA30B27F-18BA-44AA-B4D9-6CCDF72B0B54}"/>
    <dgm:cxn modelId="{3ED88720-7A70-4FE5-B0A1-7103F503E686}" srcId="{3ACD42B9-3CC6-471D-99E5-0AE1F9E0718A}" destId="{BCAC1220-A929-441E-A60E-7E43352D189E}" srcOrd="1" destOrd="0" parTransId="{5D13F47B-DE5C-4D4E-9AD9-E3F9171847B6}" sibTransId="{E1573E26-88A5-4926-8987-D9AACCC9CA77}"/>
    <dgm:cxn modelId="{62CC2C5B-FB02-4D5E-AC45-E6B0A7F903D3}" srcId="{3ACD42B9-3CC6-471D-99E5-0AE1F9E0718A}" destId="{97D7772C-4D20-41CB-AB68-D7D35B49501D}" srcOrd="0" destOrd="0" parTransId="{7362A928-47BB-4EFD-B77D-473A0A3DE69B}" sibTransId="{16DD62CB-3977-4723-940E-7133842AE0DF}"/>
    <dgm:cxn modelId="{7254A24E-5B4E-4750-A0BA-DF309A7F2183}" type="presOf" srcId="{97D7772C-4D20-41CB-AB68-D7D35B49501D}" destId="{AC57CD8C-5BCF-4589-A101-7AD7B4C66D4D}" srcOrd="0" destOrd="0" presId="urn:microsoft.com/office/officeart/2005/8/layout/chevron1"/>
    <dgm:cxn modelId="{1466DB55-CB8B-466D-8192-E1082E4BDD3F}" srcId="{3ACD42B9-3CC6-471D-99E5-0AE1F9E0718A}" destId="{7F5E1735-AA27-44FE-B37C-F26BF45A5307}" srcOrd="2" destOrd="0" parTransId="{78132AE0-C8B3-4F78-8143-3BA81C6EE382}" sibTransId="{E769000A-02AB-4B7B-8687-182B3AEA48CB}"/>
    <dgm:cxn modelId="{6985F18D-44C9-4F54-A2F5-1B7C597C0FDB}" type="presOf" srcId="{3ACD42B9-3CC6-471D-99E5-0AE1F9E0718A}" destId="{085E3908-4A84-4684-B0B0-345CEC1270A3}" srcOrd="0" destOrd="0" presId="urn:microsoft.com/office/officeart/2005/8/layout/chevron1"/>
    <dgm:cxn modelId="{4965EBAE-190E-4F82-AD08-44D85E4FBDCB}" type="presOf" srcId="{C2BB6F7A-3E70-4192-AEC6-D22459A74E5B}" destId="{9711A80A-81FF-46D6-A761-D1D076DA582C}" srcOrd="0" destOrd="0" presId="urn:microsoft.com/office/officeart/2005/8/layout/chevron1"/>
    <dgm:cxn modelId="{C87E41B2-FA09-4EBB-B4CE-05F2E74F309F}" type="presOf" srcId="{7F5E1735-AA27-44FE-B37C-F26BF45A5307}" destId="{06AD1AA8-2609-4DC7-865E-1F8C6BEE4318}" srcOrd="0" destOrd="0" presId="urn:microsoft.com/office/officeart/2005/8/layout/chevron1"/>
    <dgm:cxn modelId="{4EE3B0C6-5A30-487C-A8E7-80E94F93F527}" type="presOf" srcId="{BCAC1220-A929-441E-A60E-7E43352D189E}" destId="{48A02A0D-E54C-4762-BA9D-D50A436EBE14}" srcOrd="0" destOrd="0" presId="urn:microsoft.com/office/officeart/2005/8/layout/chevron1"/>
    <dgm:cxn modelId="{8B59AFA7-5220-4D8D-9B09-2C4F9AC02D80}" type="presParOf" srcId="{085E3908-4A84-4684-B0B0-345CEC1270A3}" destId="{AC57CD8C-5BCF-4589-A101-7AD7B4C66D4D}" srcOrd="0" destOrd="0" presId="urn:microsoft.com/office/officeart/2005/8/layout/chevron1"/>
    <dgm:cxn modelId="{F1EF5580-233A-4761-B094-7B8FB5553460}" type="presParOf" srcId="{085E3908-4A84-4684-B0B0-345CEC1270A3}" destId="{3C1512DD-7A16-4F35-93E4-784E5DFD8ED2}" srcOrd="1" destOrd="0" presId="urn:microsoft.com/office/officeart/2005/8/layout/chevron1"/>
    <dgm:cxn modelId="{F111B698-D857-4094-BD1D-D99E7653E47D}" type="presParOf" srcId="{085E3908-4A84-4684-B0B0-345CEC1270A3}" destId="{48A02A0D-E54C-4762-BA9D-D50A436EBE14}" srcOrd="2" destOrd="0" presId="urn:microsoft.com/office/officeart/2005/8/layout/chevron1"/>
    <dgm:cxn modelId="{F16BC71E-B254-4FF5-8D4A-DCDBDF2B43D8}" type="presParOf" srcId="{085E3908-4A84-4684-B0B0-345CEC1270A3}" destId="{B6BD43CD-28E3-423B-B7BD-FCC7C459D9AD}" srcOrd="3" destOrd="0" presId="urn:microsoft.com/office/officeart/2005/8/layout/chevron1"/>
    <dgm:cxn modelId="{3AA91083-0CE3-40F0-8FC9-AF5B133710CC}" type="presParOf" srcId="{085E3908-4A84-4684-B0B0-345CEC1270A3}" destId="{06AD1AA8-2609-4DC7-865E-1F8C6BEE4318}" srcOrd="4" destOrd="0" presId="urn:microsoft.com/office/officeart/2005/8/layout/chevron1"/>
    <dgm:cxn modelId="{87A131A7-38AE-48C2-85DD-1C4C3B9C1D4E}" type="presParOf" srcId="{085E3908-4A84-4684-B0B0-345CEC1270A3}" destId="{86A27AD1-A30B-44B6-A231-C1B47EDB5B53}" srcOrd="5" destOrd="0" presId="urn:microsoft.com/office/officeart/2005/8/layout/chevron1"/>
    <dgm:cxn modelId="{DD2CC7E6-EF4D-426C-BBE0-9D2C3277ACB1}" type="presParOf" srcId="{085E3908-4A84-4684-B0B0-345CEC1270A3}" destId="{9711A80A-81FF-46D6-A761-D1D076DA582C}" srcOrd="6"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C57CD8C-5BCF-4589-A101-7AD7B4C66D4D}">
      <dsp:nvSpPr>
        <dsp:cNvPr id="0" name=""/>
        <dsp:cNvSpPr/>
      </dsp:nvSpPr>
      <dsp:spPr>
        <a:xfrm>
          <a:off x="2827" y="204704"/>
          <a:ext cx="1646039" cy="658415"/>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4011" tIns="28004" rIns="28004" bIns="28004" numCol="1" spcCol="1270" anchor="ctr" anchorCtr="0">
          <a:noAutofit/>
        </a:bodyPr>
        <a:lstStyle/>
        <a:p>
          <a:pPr marL="0" lvl="0" indent="0" algn="ctr" defTabSz="933450">
            <a:lnSpc>
              <a:spcPct val="90000"/>
            </a:lnSpc>
            <a:spcBef>
              <a:spcPct val="0"/>
            </a:spcBef>
            <a:spcAft>
              <a:spcPct val="35000"/>
            </a:spcAft>
            <a:buNone/>
          </a:pPr>
          <a:r>
            <a:rPr lang="en-US" sz="2100" kern="1200" dirty="0"/>
            <a:t>Excel </a:t>
          </a:r>
        </a:p>
      </dsp:txBody>
      <dsp:txXfrm>
        <a:off x="332035" y="204704"/>
        <a:ext cx="987624" cy="658415"/>
      </dsp:txXfrm>
    </dsp:sp>
    <dsp:sp modelId="{48A02A0D-E54C-4762-BA9D-D50A436EBE14}">
      <dsp:nvSpPr>
        <dsp:cNvPr id="0" name=""/>
        <dsp:cNvSpPr/>
      </dsp:nvSpPr>
      <dsp:spPr>
        <a:xfrm>
          <a:off x="1484262" y="204704"/>
          <a:ext cx="1646039" cy="658415"/>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4011" tIns="28004" rIns="28004" bIns="28004" numCol="1" spcCol="1270" anchor="ctr" anchorCtr="0">
          <a:noAutofit/>
        </a:bodyPr>
        <a:lstStyle/>
        <a:p>
          <a:pPr marL="0" lvl="0" indent="0" algn="ctr" defTabSz="933450">
            <a:lnSpc>
              <a:spcPct val="90000"/>
            </a:lnSpc>
            <a:spcBef>
              <a:spcPct val="0"/>
            </a:spcBef>
            <a:spcAft>
              <a:spcPct val="35000"/>
            </a:spcAft>
            <a:buNone/>
          </a:pPr>
          <a:r>
            <a:rPr lang="en-US" sz="2100" kern="1200" dirty="0"/>
            <a:t>Python</a:t>
          </a:r>
        </a:p>
      </dsp:txBody>
      <dsp:txXfrm>
        <a:off x="1813470" y="204704"/>
        <a:ext cx="987624" cy="658415"/>
      </dsp:txXfrm>
    </dsp:sp>
    <dsp:sp modelId="{06AD1AA8-2609-4DC7-865E-1F8C6BEE4318}">
      <dsp:nvSpPr>
        <dsp:cNvPr id="0" name=""/>
        <dsp:cNvSpPr/>
      </dsp:nvSpPr>
      <dsp:spPr>
        <a:xfrm>
          <a:off x="2903913" y="189086"/>
          <a:ext cx="1646039" cy="658415"/>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4011" tIns="28004" rIns="28004" bIns="28004" numCol="1" spcCol="1270" anchor="ctr" anchorCtr="0">
          <a:noAutofit/>
        </a:bodyPr>
        <a:lstStyle/>
        <a:p>
          <a:pPr marL="0" lvl="0" indent="0" algn="ctr" defTabSz="933450">
            <a:lnSpc>
              <a:spcPct val="90000"/>
            </a:lnSpc>
            <a:spcBef>
              <a:spcPct val="0"/>
            </a:spcBef>
            <a:spcAft>
              <a:spcPct val="35000"/>
            </a:spcAft>
            <a:buNone/>
          </a:pPr>
          <a:r>
            <a:rPr lang="en-US" sz="2100" kern="1200" dirty="0"/>
            <a:t>SQL Server</a:t>
          </a:r>
        </a:p>
      </dsp:txBody>
      <dsp:txXfrm>
        <a:off x="3233121" y="189086"/>
        <a:ext cx="987624" cy="658415"/>
      </dsp:txXfrm>
    </dsp:sp>
    <dsp:sp modelId="{9711A80A-81FF-46D6-A761-D1D076DA582C}">
      <dsp:nvSpPr>
        <dsp:cNvPr id="0" name=""/>
        <dsp:cNvSpPr/>
      </dsp:nvSpPr>
      <dsp:spPr>
        <a:xfrm>
          <a:off x="4447133" y="204704"/>
          <a:ext cx="1646039" cy="658415"/>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4011" tIns="28004" rIns="28004" bIns="28004" numCol="1" spcCol="1270" anchor="ctr" anchorCtr="0">
          <a:noAutofit/>
        </a:bodyPr>
        <a:lstStyle/>
        <a:p>
          <a:pPr marL="0" lvl="0" indent="0" algn="ctr" defTabSz="933450">
            <a:lnSpc>
              <a:spcPct val="90000"/>
            </a:lnSpc>
            <a:spcBef>
              <a:spcPct val="0"/>
            </a:spcBef>
            <a:spcAft>
              <a:spcPct val="35000"/>
            </a:spcAft>
            <a:buNone/>
          </a:pPr>
          <a:r>
            <a:rPr lang="en-US" sz="2100" kern="1200" dirty="0"/>
            <a:t>Power BI</a:t>
          </a:r>
        </a:p>
      </dsp:txBody>
      <dsp:txXfrm>
        <a:off x="4776341" y="204704"/>
        <a:ext cx="987624" cy="658415"/>
      </dsp:txXfrm>
    </dsp:sp>
  </dsp:spTree>
</dsp:drawing>
</file>

<file path=ppt/diagrams/layout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310 Slides-01.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ctrTitle"/>
          </p:nvPr>
        </p:nvSpPr>
        <p:spPr>
          <a:xfrm>
            <a:off x="544138" y="142732"/>
            <a:ext cx="7772400" cy="1470025"/>
          </a:xfrm>
        </p:spPr>
        <p:txBody>
          <a:bodyPr/>
          <a:lstStyle>
            <a:lvl1pPr>
              <a:defRPr>
                <a:solidFill>
                  <a:schemeClr val="tx1"/>
                </a:solidFill>
              </a:defRPr>
            </a:lvl1pPr>
          </a:lstStyle>
          <a:p>
            <a:r>
              <a:rPr lang="en-US" dirty="0"/>
              <a:t>Click to edit Master title style</a:t>
            </a:r>
          </a:p>
        </p:txBody>
      </p:sp>
      <p:sp>
        <p:nvSpPr>
          <p:cNvPr id="3" name="Subtitle 2"/>
          <p:cNvSpPr>
            <a:spLocks noGrp="1"/>
          </p:cNvSpPr>
          <p:nvPr>
            <p:ph type="subTitle" idx="1"/>
          </p:nvPr>
        </p:nvSpPr>
        <p:spPr>
          <a:xfrm>
            <a:off x="1495353" y="1824889"/>
            <a:ext cx="6400800" cy="733345"/>
          </a:xfrm>
        </p:spPr>
        <p:txBody>
          <a:bodyPr/>
          <a:lstStyle>
            <a:lvl1pPr marL="0" indent="0" algn="ctr">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418C577C-36B9-A749-96AC-1A7E3C40902D}" type="datetimeFigureOut">
              <a:rPr lang="en-US" smtClean="0"/>
              <a:t>10/22/2024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13A3C7-8D46-DB42-89CB-992E9276FE32}" type="slidenum">
              <a:rPr lang="en-US" smtClean="0"/>
              <a:t>‹#›</a:t>
            </a:fld>
            <a:endParaRPr lang="en-US"/>
          </a:p>
        </p:txBody>
      </p:sp>
    </p:spTree>
    <p:extLst>
      <p:ext uri="{BB962C8B-B14F-4D97-AF65-F5344CB8AC3E}">
        <p14:creationId xmlns:p14="http://schemas.microsoft.com/office/powerpoint/2010/main" val="25584716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310 Slides-02.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a:xfrm>
            <a:off x="1792288" y="4445000"/>
            <a:ext cx="5486400" cy="566738"/>
          </a:xfrm>
        </p:spPr>
        <p:txBody>
          <a:bodyPr anchor="b"/>
          <a:lstStyle>
            <a:lvl1pPr algn="l">
              <a:defRPr sz="2000" b="1"/>
            </a:lvl1pPr>
          </a:lstStyle>
          <a:p>
            <a:r>
              <a:rPr lang="en-US" dirty="0"/>
              <a:t>Click to edit Master title style</a:t>
            </a:r>
          </a:p>
        </p:txBody>
      </p:sp>
      <p:sp>
        <p:nvSpPr>
          <p:cNvPr id="3" name="Picture Placeholder 2"/>
          <p:cNvSpPr>
            <a:spLocks noGrp="1"/>
          </p:cNvSpPr>
          <p:nvPr>
            <p:ph type="pic" idx="1"/>
          </p:nvPr>
        </p:nvSpPr>
        <p:spPr>
          <a:xfrm>
            <a:off x="1792288" y="2571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0117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418C577C-36B9-A749-96AC-1A7E3C40902D}" type="datetimeFigureOut">
              <a:rPr lang="en-US" smtClean="0"/>
              <a:t>10/22/2024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C13A3C7-8D46-DB42-89CB-992E9276FE32}" type="slidenum">
              <a:rPr lang="en-US" smtClean="0"/>
              <a:t>‹#›</a:t>
            </a:fld>
            <a:endParaRPr lang="en-US"/>
          </a:p>
        </p:txBody>
      </p:sp>
    </p:spTree>
    <p:extLst>
      <p:ext uri="{BB962C8B-B14F-4D97-AF65-F5344CB8AC3E}">
        <p14:creationId xmlns:p14="http://schemas.microsoft.com/office/powerpoint/2010/main" val="10185058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8" name="Picture 7" descr="310 Slides-02.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418C577C-36B9-A749-96AC-1A7E3C40902D}" type="datetimeFigureOut">
              <a:rPr lang="en-US" smtClean="0"/>
              <a:t>10/22/2024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13A3C7-8D46-DB42-89CB-992E9276FE32}" type="slidenum">
              <a:rPr lang="en-US" smtClean="0"/>
              <a:t>‹#›</a:t>
            </a:fld>
            <a:endParaRPr lang="en-US"/>
          </a:p>
        </p:txBody>
      </p:sp>
    </p:spTree>
    <p:extLst>
      <p:ext uri="{BB962C8B-B14F-4D97-AF65-F5344CB8AC3E}">
        <p14:creationId xmlns:p14="http://schemas.microsoft.com/office/powerpoint/2010/main" val="247526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pic>
        <p:nvPicPr>
          <p:cNvPr id="6" name="Picture 5" descr="310 Slides-01.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p:txBody>
          <a:bodyPr/>
          <a:lstStyle>
            <a:lvl1pPr>
              <a:defRPr>
                <a:solidFill>
                  <a:srgbClr val="595959"/>
                </a:solidFill>
              </a:defRPr>
            </a:lvl1pPr>
          </a:lstStyle>
          <a:p>
            <a:r>
              <a:rPr lang="en-US" dirty="0"/>
              <a:t>Click to edit Master title style</a:t>
            </a:r>
          </a:p>
        </p:txBody>
      </p:sp>
      <p:sp>
        <p:nvSpPr>
          <p:cNvPr id="3" name="Date Placeholder 2"/>
          <p:cNvSpPr>
            <a:spLocks noGrp="1"/>
          </p:cNvSpPr>
          <p:nvPr>
            <p:ph type="dt" sz="half" idx="10"/>
          </p:nvPr>
        </p:nvSpPr>
        <p:spPr/>
        <p:txBody>
          <a:bodyPr/>
          <a:lstStyle/>
          <a:p>
            <a:fld id="{418C577C-36B9-A749-96AC-1A7E3C40902D}" type="datetimeFigureOut">
              <a:rPr lang="en-US" smtClean="0"/>
              <a:t>10/22/2024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C13A3C7-8D46-DB42-89CB-992E9276FE32}" type="slidenum">
              <a:rPr lang="en-US" smtClean="0"/>
              <a:t>‹#›</a:t>
            </a:fld>
            <a:endParaRPr lang="en-US"/>
          </a:p>
        </p:txBody>
      </p:sp>
    </p:spTree>
    <p:extLst>
      <p:ext uri="{BB962C8B-B14F-4D97-AF65-F5344CB8AC3E}">
        <p14:creationId xmlns:p14="http://schemas.microsoft.com/office/powerpoint/2010/main" val="32444534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11" name="Picture 10" descr="310 Slides-02.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a:xfrm>
            <a:off x="457200" y="302683"/>
            <a:ext cx="7772400" cy="764118"/>
          </a:xfrm>
        </p:spPr>
        <p:txBody>
          <a:bodyPr anchor="t"/>
          <a:lstStyle>
            <a:lvl1pPr algn="l">
              <a:defRPr sz="4000" b="1" cap="all">
                <a:solidFill>
                  <a:schemeClr val="tx1"/>
                </a:solidFill>
              </a:defRPr>
            </a:lvl1pPr>
          </a:lstStyle>
          <a:p>
            <a:r>
              <a:rPr lang="en-US" dirty="0"/>
              <a:t>Click to edit Master title style</a:t>
            </a:r>
          </a:p>
        </p:txBody>
      </p:sp>
      <p:sp>
        <p:nvSpPr>
          <p:cNvPr id="3" name="Text Placeholder 2"/>
          <p:cNvSpPr>
            <a:spLocks noGrp="1"/>
          </p:cNvSpPr>
          <p:nvPr>
            <p:ph type="body" idx="1"/>
          </p:nvPr>
        </p:nvSpPr>
        <p:spPr>
          <a:xfrm>
            <a:off x="457200" y="1105957"/>
            <a:ext cx="7772400" cy="617409"/>
          </a:xfrm>
        </p:spPr>
        <p:txBody>
          <a:bodyPr anchor="b"/>
          <a:lstStyle>
            <a:lvl1pPr marL="0" indent="0">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418C577C-36B9-A749-96AC-1A7E3C40902D}" type="datetimeFigureOut">
              <a:rPr lang="en-US" smtClean="0"/>
              <a:t>10/22/2024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13A3C7-8D46-DB42-89CB-992E9276FE32}" type="slidenum">
              <a:rPr lang="en-US" smtClean="0"/>
              <a:t>‹#›</a:t>
            </a:fld>
            <a:endParaRPr lang="en-US"/>
          </a:p>
        </p:txBody>
      </p:sp>
    </p:spTree>
    <p:extLst>
      <p:ext uri="{BB962C8B-B14F-4D97-AF65-F5344CB8AC3E}">
        <p14:creationId xmlns:p14="http://schemas.microsoft.com/office/powerpoint/2010/main" val="3719617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9" name="Picture 8" descr="310 Slides-02.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18C577C-36B9-A749-96AC-1A7E3C40902D}" type="datetimeFigureOut">
              <a:rPr lang="en-US" smtClean="0"/>
              <a:t>10/22/2024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C13A3C7-8D46-DB42-89CB-992E9276FE32}" type="slidenum">
              <a:rPr lang="en-US" smtClean="0"/>
              <a:t>‹#›</a:t>
            </a:fld>
            <a:endParaRPr lang="en-US"/>
          </a:p>
        </p:txBody>
      </p:sp>
    </p:spTree>
    <p:extLst>
      <p:ext uri="{BB962C8B-B14F-4D97-AF65-F5344CB8AC3E}">
        <p14:creationId xmlns:p14="http://schemas.microsoft.com/office/powerpoint/2010/main" val="26964629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1" name="Picture 10" descr="310 Slides-02.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18C577C-36B9-A749-96AC-1A7E3C40902D}" type="datetimeFigureOut">
              <a:rPr lang="en-US" smtClean="0"/>
              <a:t>10/22/2024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C13A3C7-8D46-DB42-89CB-992E9276FE32}" type="slidenum">
              <a:rPr lang="en-US" smtClean="0"/>
              <a:t>‹#›</a:t>
            </a:fld>
            <a:endParaRPr lang="en-US"/>
          </a:p>
        </p:txBody>
      </p:sp>
    </p:spTree>
    <p:extLst>
      <p:ext uri="{BB962C8B-B14F-4D97-AF65-F5344CB8AC3E}">
        <p14:creationId xmlns:p14="http://schemas.microsoft.com/office/powerpoint/2010/main" val="15257561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310 Slides-01.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p:txBody>
          <a:bodyPr/>
          <a:lstStyle>
            <a:lvl1pPr>
              <a:defRPr>
                <a:solidFill>
                  <a:schemeClr val="tx1"/>
                </a:solidFill>
              </a:defRPr>
            </a:lvl1pPr>
          </a:lstStyle>
          <a:p>
            <a:r>
              <a:rPr lang="en-US" dirty="0"/>
              <a:t>Click to edit Master title style</a:t>
            </a:r>
          </a:p>
        </p:txBody>
      </p:sp>
      <p:sp>
        <p:nvSpPr>
          <p:cNvPr id="3" name="Date Placeholder 2"/>
          <p:cNvSpPr>
            <a:spLocks noGrp="1"/>
          </p:cNvSpPr>
          <p:nvPr>
            <p:ph type="dt" sz="half" idx="10"/>
          </p:nvPr>
        </p:nvSpPr>
        <p:spPr/>
        <p:txBody>
          <a:bodyPr/>
          <a:lstStyle/>
          <a:p>
            <a:fld id="{418C577C-36B9-A749-96AC-1A7E3C40902D}" type="datetimeFigureOut">
              <a:rPr lang="en-US" smtClean="0"/>
              <a:t>10/22/2024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C13A3C7-8D46-DB42-89CB-992E9276FE32}" type="slidenum">
              <a:rPr lang="en-US" smtClean="0"/>
              <a:t>‹#›</a:t>
            </a:fld>
            <a:endParaRPr lang="en-US"/>
          </a:p>
        </p:txBody>
      </p:sp>
    </p:spTree>
    <p:extLst>
      <p:ext uri="{BB962C8B-B14F-4D97-AF65-F5344CB8AC3E}">
        <p14:creationId xmlns:p14="http://schemas.microsoft.com/office/powerpoint/2010/main" val="21896957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6" name="Picture 5" descr="310 Slides-01.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Date Placeholder 1"/>
          <p:cNvSpPr>
            <a:spLocks noGrp="1"/>
          </p:cNvSpPr>
          <p:nvPr>
            <p:ph type="dt" sz="half" idx="10"/>
          </p:nvPr>
        </p:nvSpPr>
        <p:spPr/>
        <p:txBody>
          <a:bodyPr/>
          <a:lstStyle/>
          <a:p>
            <a:fld id="{418C577C-36B9-A749-96AC-1A7E3C40902D}" type="datetimeFigureOut">
              <a:rPr lang="en-US" smtClean="0"/>
              <a:t>10/22/2024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C13A3C7-8D46-DB42-89CB-992E9276FE32}" type="slidenum">
              <a:rPr lang="en-US" smtClean="0"/>
              <a:t>‹#›</a:t>
            </a:fld>
            <a:endParaRPr lang="en-US"/>
          </a:p>
        </p:txBody>
      </p:sp>
    </p:spTree>
    <p:extLst>
      <p:ext uri="{BB962C8B-B14F-4D97-AF65-F5344CB8AC3E}">
        <p14:creationId xmlns:p14="http://schemas.microsoft.com/office/powerpoint/2010/main" val="25136850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9" name="Picture 8" descr="310 Slides-02.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5400"/>
            <a:ext cx="9144000" cy="6858000"/>
          </a:xfrm>
          <a:prstGeom prst="rect">
            <a:avLst/>
          </a:prstGeom>
        </p:spPr>
      </p:pic>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dirty="0"/>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418C577C-36B9-A749-96AC-1A7E3C40902D}" type="datetimeFigureOut">
              <a:rPr lang="en-US" smtClean="0"/>
              <a:t>10/22/2024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C13A3C7-8D46-DB42-89CB-992E9276FE32}" type="slidenum">
              <a:rPr lang="en-US" smtClean="0"/>
              <a:t>‹#›</a:t>
            </a:fld>
            <a:endParaRPr lang="en-US"/>
          </a:p>
        </p:txBody>
      </p:sp>
    </p:spTree>
    <p:extLst>
      <p:ext uri="{BB962C8B-B14F-4D97-AF65-F5344CB8AC3E}">
        <p14:creationId xmlns:p14="http://schemas.microsoft.com/office/powerpoint/2010/main" val="36232544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18C577C-36B9-A749-96AC-1A7E3C40902D}" type="datetimeFigureOut">
              <a:rPr lang="en-US" smtClean="0"/>
              <a:t>10/22/2024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C13A3C7-8D46-DB42-89CB-992E9276FE32}" type="slidenum">
              <a:rPr lang="en-US" smtClean="0"/>
              <a:t>‹#›</a:t>
            </a:fld>
            <a:endParaRPr lang="en-US"/>
          </a:p>
        </p:txBody>
      </p:sp>
    </p:spTree>
    <p:extLst>
      <p:ext uri="{BB962C8B-B14F-4D97-AF65-F5344CB8AC3E}">
        <p14:creationId xmlns:p14="http://schemas.microsoft.com/office/powerpoint/2010/main" val="30273647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file:///D:\&#1056;&#1072;&#1073;&#1086;&#1090;&#1072;&#1077;&#1084;\Francis_Tuttle_Data_Analytics\Capstone\Tables\HealthCare.xlsx"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file:///D:\&#1056;&#1072;&#1073;&#1086;&#1090;&#1072;&#1077;&#1084;\Francis_Tuttle_Data_Analytics\Capstone\Tables\Job%20Market.xlsx"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file:///D:\&#1056;&#1072;&#1073;&#1086;&#1090;&#1072;&#1077;&#1084;\Francis_Tuttle_Data_Analytics\Capstone\Tables\Politics.xlsx"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file:///D:\&#1056;&#1072;&#1073;&#1086;&#1090;&#1072;&#1077;&#1084;\Francis_Tuttle_Data_Analytics\Capstone\Tables\Taxes.xlsx"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file:///D:\&#1056;&#1072;&#1073;&#1086;&#1090;&#1072;&#1077;&#1084;\Francis_Tuttle_Data_Analytics\Capstone\Scraping_Table_Jupyter\Capstone.ipynb" TargetMode="External"/><Relationship Id="rId2" Type="http://schemas.openxmlformats.org/officeDocument/2006/relationships/hyperlink" Target="https://worldpopulationreview.com/state-rankings/crime-rate-by-state" TargetMode="Externa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hyperlink" Target="file:///D:\&#1056;&#1072;&#1073;&#1086;&#1090;&#1072;&#1077;&#1084;\Francis_Tuttle_Data_Analytics\Capstone\Scraping_Table_Jupyter\Capstone.ipynb" TargetMode="External"/><Relationship Id="rId2" Type="http://schemas.openxmlformats.org/officeDocument/2006/relationships/hyperlink" Target="https://worldpopulationreview.com/state-rankings/crime-rate-by-state" TargetMode="Externa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file:///D:\&#1056;&#1072;&#1073;&#1086;&#1090;&#1072;&#1077;&#1084;\Francis_Tuttle_Data_Analytics\Capstone\Screen_Shots\Python_table2_2.png"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file:///D:\&#1056;&#1072;&#1073;&#1086;&#1090;&#1072;&#1077;&#1084;\Francis_Tuttle_Data_Analytics\Capstone\Scraping_Table_Jupyter\Tables_Scraped_With_Jupyter\crime_rate_by_state_1.csv" TargetMode="Externa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file:///D:\&#1056;&#1072;&#1073;&#1086;&#1090;&#1072;&#1077;&#1084;\Francis_Tuttle_Data_Analytics\Capstone\Scraping_Table_Jupyter\Tables_Scraped_With_Jupyter\crime_rate_by_state_2.csv"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hyperlink" Target="file:///D:\&#1056;&#1072;&#1073;&#1086;&#1090;&#1072;&#1077;&#1084;\Francis_Tuttle_Data_Analytics\Capstone\SQL_Capstone\NewTable.sql"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hyperlink" Target="file:///D:\&#1056;&#1072;&#1073;&#1086;&#1090;&#1072;&#1077;&#1084;\Francis_Tuttle_Data_Analytics\Capstone\Screen_Shots\SQL_Primary_Key.png" TargetMode="Externa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hyperlink" Target="file:///D:\&#1056;&#1072;&#1073;&#1086;&#1090;&#1072;&#1077;&#1084;\Francis_Tuttle_Data_Analytics\Capstone\Screen_Shots\SelectAll_Final_Table.png"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hyperlink" Target="file:///D:\&#1056;&#1072;&#1073;&#1086;&#1090;&#1072;&#1077;&#1084;\Francis_Tuttle_Data_Analytics\Capstone\Power_BI_Capstone\Capstone_Report_Arthur.pbix" TargetMode="Externa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hyperlink" Target="file:///D:\&#1056;&#1072;&#1073;&#1086;&#1090;&#1072;&#1077;&#1084;\Francis_Tuttle_Data_Analytics\Capstone\Power_BI_Capstone\Capstone_Report_Arthur.pbix" TargetMode="Externa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hyperlink" Target="file:///D:\&#1056;&#1072;&#1073;&#1086;&#1090;&#1072;&#1077;&#1084;\Francis_Tuttle_Data_Analytics\Capstone\Power_BI_Capstone\Capstone_Report_Arthur.pbix" TargetMode="Externa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file:///D:\&#1056;&#1072;&#1073;&#1086;&#1090;&#1072;&#1077;&#1084;\Francis_Tuttle_Data_Analytics\Capstone\Tables\Climate.xlsx"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file:///D:\&#1056;&#1072;&#1073;&#1086;&#1090;&#1072;&#1077;&#1084;\Francis_Tuttle_Data_Analytics\Capstone\Tables\Cost%20of%20Living.xlsx"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file:///D:\&#1056;&#1072;&#1073;&#1086;&#1090;&#1072;&#1077;&#1084;\Francis_Tuttle_Data_Analytics\Capstone\Tables\Crime.xlsx"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file:///D:\&#1056;&#1072;&#1073;&#1086;&#1090;&#1072;&#1077;&#1084;\Francis_Tuttle_Data_Analytics\Capstone\Tables\Education.xlsx"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file:///D:\&#1056;&#1072;&#1073;&#1086;&#1090;&#1072;&#1077;&#1084;\Francis_Tuttle_Data_Analytics\Capstone\Tables\Environment.xlsx"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CAPSTONE</a:t>
            </a:r>
          </a:p>
        </p:txBody>
      </p:sp>
      <p:sp>
        <p:nvSpPr>
          <p:cNvPr id="3" name="Content Placeholder 2"/>
          <p:cNvSpPr>
            <a:spLocks noGrp="1"/>
          </p:cNvSpPr>
          <p:nvPr>
            <p:ph idx="1"/>
          </p:nvPr>
        </p:nvSpPr>
        <p:spPr>
          <a:xfrm>
            <a:off x="457200" y="2057401"/>
            <a:ext cx="8229600" cy="2345482"/>
          </a:xfrm>
        </p:spPr>
        <p:txBody>
          <a:bodyPr>
            <a:normAutofit/>
          </a:bodyPr>
          <a:lstStyle/>
          <a:p>
            <a:pPr marL="0" indent="0" algn="ctr">
              <a:buNone/>
            </a:pPr>
            <a:r>
              <a:rPr lang="en-US" dirty="0"/>
              <a:t>The Capstone project is a requirement for successfully completing the Data Analytics course at Francis Tuttle Technology Center.</a:t>
            </a:r>
          </a:p>
        </p:txBody>
      </p:sp>
    </p:spTree>
    <p:extLst>
      <p:ext uri="{BB962C8B-B14F-4D97-AF65-F5344CB8AC3E}">
        <p14:creationId xmlns:p14="http://schemas.microsoft.com/office/powerpoint/2010/main" val="27059964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29303"/>
            <a:ext cx="8229600" cy="570936"/>
          </a:xfrm>
        </p:spPr>
        <p:txBody>
          <a:bodyPr>
            <a:normAutofit fontScale="90000"/>
          </a:bodyPr>
          <a:lstStyle/>
          <a:p>
            <a:r>
              <a:rPr lang="en-US" dirty="0"/>
              <a:t>Excel Healthcare</a:t>
            </a:r>
          </a:p>
        </p:txBody>
      </p:sp>
      <p:pic>
        <p:nvPicPr>
          <p:cNvPr id="5" name="Content Placeholder 4" descr="A screenshot of a spreadsheet&#10;&#10;Description automatically generated">
            <a:hlinkClick r:id="rId2" action="ppaction://hlinkfile"/>
            <a:extLst>
              <a:ext uri="{FF2B5EF4-FFF2-40B4-BE49-F238E27FC236}">
                <a16:creationId xmlns:a16="http://schemas.microsoft.com/office/drawing/2014/main" id="{75CEAE70-8109-1329-9A85-2AFF36B808F3}"/>
              </a:ext>
            </a:extLst>
          </p:cNvPr>
          <p:cNvPicPr>
            <a:picLocks noGrp="1" noRot="1" noChangeAspect="1" noMove="1" noResize="1" noEditPoints="1" noAdjustHandles="1" noChangeArrowheads="1" noChangeShapeType="1" noCrop="1"/>
          </p:cNvPicPr>
          <p:nvPr>
            <p:ph idx="1"/>
          </p:nvPr>
        </p:nvPicPr>
        <p:blipFill>
          <a:blip r:embed="rId3"/>
          <a:stretch>
            <a:fillRect/>
          </a:stretch>
        </p:blipFill>
        <p:spPr>
          <a:xfrm>
            <a:off x="133223" y="799343"/>
            <a:ext cx="8865441" cy="5929353"/>
          </a:xfrm>
        </p:spPr>
      </p:pic>
    </p:spTree>
    <p:extLst>
      <p:ext uri="{BB962C8B-B14F-4D97-AF65-F5344CB8AC3E}">
        <p14:creationId xmlns:p14="http://schemas.microsoft.com/office/powerpoint/2010/main" val="34037778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414811" y="90834"/>
            <a:ext cx="8229600" cy="775741"/>
          </a:xfrm>
        </p:spPr>
        <p:txBody>
          <a:bodyPr/>
          <a:lstStyle/>
          <a:p>
            <a:r>
              <a:rPr lang="en-US" dirty="0"/>
              <a:t>Excel Job Market</a:t>
            </a:r>
          </a:p>
        </p:txBody>
      </p:sp>
      <p:pic>
        <p:nvPicPr>
          <p:cNvPr id="5" name="Content Placeholder 4" descr="A screenshot of a computer&#10;&#10;Description automatically generated">
            <a:hlinkClick r:id="rId2" action="ppaction://hlinkfile"/>
            <a:extLst>
              <a:ext uri="{FF2B5EF4-FFF2-40B4-BE49-F238E27FC236}">
                <a16:creationId xmlns:a16="http://schemas.microsoft.com/office/drawing/2014/main" id="{670B0C8D-372D-33BD-2592-042FAA2E6572}"/>
              </a:ext>
            </a:extLst>
          </p:cNvPr>
          <p:cNvPicPr>
            <a:picLocks noGrp="1" noRot="1" noChangeAspect="1" noMove="1" noResize="1" noEditPoints="1" noAdjustHandles="1" noChangeArrowheads="1" noChangeShapeType="1" noCrop="1"/>
          </p:cNvPicPr>
          <p:nvPr>
            <p:ph idx="1"/>
          </p:nvPr>
        </p:nvPicPr>
        <p:blipFill>
          <a:blip r:embed="rId3"/>
          <a:stretch>
            <a:fillRect/>
          </a:stretch>
        </p:blipFill>
        <p:spPr>
          <a:xfrm>
            <a:off x="363339" y="866575"/>
            <a:ext cx="8365850" cy="5715893"/>
          </a:xfrm>
        </p:spPr>
      </p:pic>
    </p:spTree>
    <p:extLst>
      <p:ext uri="{BB962C8B-B14F-4D97-AF65-F5344CB8AC3E}">
        <p14:creationId xmlns:p14="http://schemas.microsoft.com/office/powerpoint/2010/main" val="5366802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4927"/>
            <a:ext cx="8229600" cy="699694"/>
          </a:xfrm>
        </p:spPr>
        <p:txBody>
          <a:bodyPr>
            <a:normAutofit fontScale="90000"/>
          </a:bodyPr>
          <a:lstStyle/>
          <a:p>
            <a:r>
              <a:rPr lang="en-US" dirty="0"/>
              <a:t>Excel Politics</a:t>
            </a:r>
          </a:p>
        </p:txBody>
      </p:sp>
      <p:pic>
        <p:nvPicPr>
          <p:cNvPr id="6" name="Content Placeholder 5" descr="A screenshot of a spreadsheet&#10;&#10;Description automatically generated">
            <a:hlinkClick r:id="rId2" action="ppaction://hlinkfile"/>
            <a:extLst>
              <a:ext uri="{FF2B5EF4-FFF2-40B4-BE49-F238E27FC236}">
                <a16:creationId xmlns:a16="http://schemas.microsoft.com/office/drawing/2014/main" id="{2DA2192D-9458-9375-431C-1E0CF0B75F45}"/>
              </a:ext>
            </a:extLst>
          </p:cNvPr>
          <p:cNvPicPr>
            <a:picLocks noGrp="1" noRot="1" noChangeAspect="1" noMove="1" noResize="1" noEditPoints="1" noAdjustHandles="1" noChangeArrowheads="1" noChangeShapeType="1" noCrop="1"/>
          </p:cNvPicPr>
          <p:nvPr>
            <p:ph idx="1"/>
          </p:nvPr>
        </p:nvPicPr>
        <p:blipFill>
          <a:blip r:embed="rId3"/>
          <a:stretch>
            <a:fillRect/>
          </a:stretch>
        </p:blipFill>
        <p:spPr>
          <a:xfrm>
            <a:off x="2779534" y="742231"/>
            <a:ext cx="3506208" cy="5834182"/>
          </a:xfrm>
        </p:spPr>
      </p:pic>
    </p:spTree>
    <p:extLst>
      <p:ext uri="{BB962C8B-B14F-4D97-AF65-F5344CB8AC3E}">
        <p14:creationId xmlns:p14="http://schemas.microsoft.com/office/powerpoint/2010/main" val="33048262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9009" y="128863"/>
            <a:ext cx="8229600" cy="644387"/>
          </a:xfrm>
        </p:spPr>
        <p:txBody>
          <a:bodyPr>
            <a:normAutofit fontScale="90000"/>
          </a:bodyPr>
          <a:lstStyle/>
          <a:p>
            <a:r>
              <a:rPr lang="en-US" dirty="0"/>
              <a:t>Excel Taxes</a:t>
            </a:r>
          </a:p>
        </p:txBody>
      </p:sp>
      <p:pic>
        <p:nvPicPr>
          <p:cNvPr id="5" name="Content Placeholder 4" descr="A screenshot of a computer&#10;&#10;Description automatically generated">
            <a:hlinkClick r:id="rId2" action="ppaction://hlinkfile"/>
            <a:extLst>
              <a:ext uri="{FF2B5EF4-FFF2-40B4-BE49-F238E27FC236}">
                <a16:creationId xmlns:a16="http://schemas.microsoft.com/office/drawing/2014/main" id="{9097F890-9D83-032E-13B1-5C05B07582FF}"/>
              </a:ext>
            </a:extLst>
          </p:cNvPr>
          <p:cNvPicPr>
            <a:picLocks noGrp="1" noRot="1" noChangeAspect="1" noMove="1" noResize="1" noEditPoints="1" noAdjustHandles="1" noChangeArrowheads="1" noChangeShapeType="1" noCrop="1"/>
          </p:cNvPicPr>
          <p:nvPr>
            <p:ph idx="1"/>
          </p:nvPr>
        </p:nvPicPr>
        <p:blipFill>
          <a:blip r:embed="rId3"/>
          <a:stretch>
            <a:fillRect/>
          </a:stretch>
        </p:blipFill>
        <p:spPr>
          <a:xfrm>
            <a:off x="204685" y="773250"/>
            <a:ext cx="8724523" cy="5854616"/>
          </a:xfrm>
        </p:spPr>
      </p:pic>
    </p:spTree>
    <p:extLst>
      <p:ext uri="{BB962C8B-B14F-4D97-AF65-F5344CB8AC3E}">
        <p14:creationId xmlns:p14="http://schemas.microsoft.com/office/powerpoint/2010/main" val="7837263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a:t>
            </a:r>
          </a:p>
        </p:txBody>
      </p:sp>
      <p:sp>
        <p:nvSpPr>
          <p:cNvPr id="3" name="Content Placeholder 2"/>
          <p:cNvSpPr>
            <a:spLocks noGrp="1"/>
          </p:cNvSpPr>
          <p:nvPr>
            <p:ph idx="1"/>
          </p:nvPr>
        </p:nvSpPr>
        <p:spPr>
          <a:xfrm>
            <a:off x="628650" y="1485901"/>
            <a:ext cx="7886700" cy="5010592"/>
          </a:xfrm>
        </p:spPr>
        <p:txBody>
          <a:bodyPr>
            <a:normAutofit/>
          </a:bodyPr>
          <a:lstStyle/>
          <a:p>
            <a:r>
              <a:rPr lang="en-US" dirty="0"/>
              <a:t>To scrape data from websites, I used the Python library </a:t>
            </a:r>
            <a:r>
              <a:rPr lang="en-US" dirty="0" err="1"/>
              <a:t>BeautifulSoup</a:t>
            </a:r>
            <a:r>
              <a:rPr lang="en-US" dirty="0"/>
              <a:t>.</a:t>
            </a:r>
            <a:r>
              <a:rPr lang="ru-RU" dirty="0"/>
              <a:t> </a:t>
            </a:r>
          </a:p>
          <a:p>
            <a:r>
              <a:rPr lang="en-US" dirty="0"/>
              <a:t>To load and manipulate the data in CSV format, I utilized the Pandas library in Python.</a:t>
            </a:r>
          </a:p>
        </p:txBody>
      </p:sp>
    </p:spTree>
    <p:extLst>
      <p:ext uri="{BB962C8B-B14F-4D97-AF65-F5344CB8AC3E}">
        <p14:creationId xmlns:p14="http://schemas.microsoft.com/office/powerpoint/2010/main" val="11129039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8105" y="92053"/>
            <a:ext cx="8229600" cy="773262"/>
          </a:xfrm>
        </p:spPr>
        <p:txBody>
          <a:bodyPr>
            <a:normAutofit fontScale="90000"/>
          </a:bodyPr>
          <a:lstStyle/>
          <a:p>
            <a:r>
              <a:rPr lang="en-US" dirty="0"/>
              <a:t>Code to find firs table on the webpage</a:t>
            </a:r>
            <a:br>
              <a:rPr lang="en-US" dirty="0"/>
            </a:br>
            <a:r>
              <a:rPr lang="en-US" sz="1400" dirty="0">
                <a:hlinkClick r:id="rId2"/>
              </a:rPr>
              <a:t>https://</a:t>
            </a:r>
            <a:r>
              <a:rPr lang="en-US" sz="1600" dirty="0">
                <a:hlinkClick r:id="rId2"/>
              </a:rPr>
              <a:t>worldpopulationreview</a:t>
            </a:r>
            <a:r>
              <a:rPr lang="en-US" sz="1400" dirty="0">
                <a:hlinkClick r:id="rId2"/>
              </a:rPr>
              <a:t>.com/state-rankings/crime-rate-by-state</a:t>
            </a:r>
            <a:endParaRPr lang="en-US" sz="1300" dirty="0"/>
          </a:p>
        </p:txBody>
      </p:sp>
      <p:pic>
        <p:nvPicPr>
          <p:cNvPr id="5" name="Content Placeholder 4" descr="A screenshot of a computer program&#10;&#10;Description automatically generated">
            <a:hlinkClick r:id="rId3" action="ppaction://hlinkfile"/>
            <a:extLst>
              <a:ext uri="{FF2B5EF4-FFF2-40B4-BE49-F238E27FC236}">
                <a16:creationId xmlns:a16="http://schemas.microsoft.com/office/drawing/2014/main" id="{2F3F46F1-F654-EF9B-094B-BF4DF19923A3}"/>
              </a:ext>
            </a:extLst>
          </p:cNvPr>
          <p:cNvPicPr>
            <a:picLocks noGrp="1" noRot="1" noChangeAspect="1" noMove="1" noResize="1" noEditPoints="1" noAdjustHandles="1" noChangeArrowheads="1" noChangeShapeType="1" noCrop="1"/>
          </p:cNvPicPr>
          <p:nvPr>
            <p:ph idx="1"/>
          </p:nvPr>
        </p:nvPicPr>
        <p:blipFill>
          <a:blip r:embed="rId4"/>
          <a:stretch>
            <a:fillRect/>
          </a:stretch>
        </p:blipFill>
        <p:spPr>
          <a:xfrm>
            <a:off x="408106" y="1049412"/>
            <a:ext cx="8229600" cy="5503788"/>
          </a:xfrm>
        </p:spPr>
      </p:pic>
    </p:spTree>
    <p:extLst>
      <p:ext uri="{BB962C8B-B14F-4D97-AF65-F5344CB8AC3E}">
        <p14:creationId xmlns:p14="http://schemas.microsoft.com/office/powerpoint/2010/main" val="4805942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7421" y="159559"/>
            <a:ext cx="8229600" cy="748704"/>
          </a:xfrm>
        </p:spPr>
        <p:txBody>
          <a:bodyPr>
            <a:normAutofit fontScale="90000"/>
          </a:bodyPr>
          <a:lstStyle/>
          <a:p>
            <a:r>
              <a:rPr lang="en-US" dirty="0"/>
              <a:t>Code to find second table </a:t>
            </a:r>
            <a:br>
              <a:rPr lang="en-US" dirty="0"/>
            </a:br>
            <a:r>
              <a:rPr lang="en-US" sz="1300" dirty="0">
                <a:hlinkClick r:id="rId2"/>
              </a:rPr>
              <a:t>https://worldpopulationreview.com/state-rankings/crime-rate-by-state</a:t>
            </a:r>
            <a:endParaRPr lang="en-US" sz="1300" dirty="0"/>
          </a:p>
        </p:txBody>
      </p:sp>
      <p:pic>
        <p:nvPicPr>
          <p:cNvPr id="5" name="Content Placeholder 4" descr="A screenshot of a computer program&#10;&#10;Description automatically generated">
            <a:hlinkClick r:id="rId3" action="ppaction://hlinkfile"/>
            <a:extLst>
              <a:ext uri="{FF2B5EF4-FFF2-40B4-BE49-F238E27FC236}">
                <a16:creationId xmlns:a16="http://schemas.microsoft.com/office/drawing/2014/main" id="{AFFE04E6-D2BC-57E3-F3CB-FD189FC1227A}"/>
              </a:ext>
            </a:extLst>
          </p:cNvPr>
          <p:cNvPicPr>
            <a:picLocks noGrp="1" noRot="1" noChangeAspect="1" noMove="1" noResize="1" noEditPoints="1" noAdjustHandles="1" noChangeArrowheads="1" noChangeShapeType="1" noCrop="1"/>
          </p:cNvPicPr>
          <p:nvPr>
            <p:ph idx="1"/>
          </p:nvPr>
        </p:nvPicPr>
        <p:blipFill>
          <a:blip r:embed="rId4"/>
          <a:stretch>
            <a:fillRect/>
          </a:stretch>
        </p:blipFill>
        <p:spPr>
          <a:xfrm>
            <a:off x="546185" y="1061686"/>
            <a:ext cx="8229600" cy="5456589"/>
          </a:xfrm>
        </p:spPr>
      </p:pic>
    </p:spTree>
    <p:extLst>
      <p:ext uri="{BB962C8B-B14F-4D97-AF65-F5344CB8AC3E}">
        <p14:creationId xmlns:p14="http://schemas.microsoft.com/office/powerpoint/2010/main" val="41600996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7861" y="110463"/>
            <a:ext cx="8229600" cy="724167"/>
          </a:xfrm>
        </p:spPr>
        <p:txBody>
          <a:bodyPr>
            <a:normAutofit fontScale="90000"/>
          </a:bodyPr>
          <a:lstStyle/>
          <a:p>
            <a:r>
              <a:rPr lang="en-US" dirty="0"/>
              <a:t>Result for second table</a:t>
            </a:r>
          </a:p>
        </p:txBody>
      </p:sp>
      <p:pic>
        <p:nvPicPr>
          <p:cNvPr id="5" name="Content Placeholder 4" descr="A screenshot of a computer&#10;&#10;Description automatically generated">
            <a:hlinkClick r:id="rId2" action="ppaction://hlinkfile"/>
            <a:extLst>
              <a:ext uri="{FF2B5EF4-FFF2-40B4-BE49-F238E27FC236}">
                <a16:creationId xmlns:a16="http://schemas.microsoft.com/office/drawing/2014/main" id="{289CC3D9-7043-67BF-F189-BA663EA8E04F}"/>
              </a:ext>
            </a:extLst>
          </p:cNvPr>
          <p:cNvPicPr>
            <a:picLocks noGrp="1" noRot="1" noChangeAspect="1" noMove="1" noResize="1" noEditPoints="1" noAdjustHandles="1" noChangeArrowheads="1" noChangeShapeType="1" noCrop="1"/>
          </p:cNvPicPr>
          <p:nvPr>
            <p:ph idx="1"/>
          </p:nvPr>
        </p:nvPicPr>
        <p:blipFill>
          <a:blip r:embed="rId3"/>
          <a:stretch>
            <a:fillRect/>
          </a:stretch>
        </p:blipFill>
        <p:spPr>
          <a:xfrm>
            <a:off x="337530" y="791661"/>
            <a:ext cx="8493487" cy="5842341"/>
          </a:xfrm>
        </p:spPr>
      </p:pic>
    </p:spTree>
    <p:extLst>
      <p:ext uri="{BB962C8B-B14F-4D97-AF65-F5344CB8AC3E}">
        <p14:creationId xmlns:p14="http://schemas.microsoft.com/office/powerpoint/2010/main" val="7154768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DB1A1F-24CA-2F4F-E876-3A71AFB913E8}"/>
              </a:ext>
            </a:extLst>
          </p:cNvPr>
          <p:cNvSpPr>
            <a:spLocks noGrp="1"/>
          </p:cNvSpPr>
          <p:nvPr>
            <p:ph type="title"/>
          </p:nvPr>
        </p:nvSpPr>
        <p:spPr>
          <a:xfrm>
            <a:off x="457200" y="141149"/>
            <a:ext cx="8229600" cy="785536"/>
          </a:xfrm>
        </p:spPr>
        <p:txBody>
          <a:bodyPr/>
          <a:lstStyle/>
          <a:p>
            <a:r>
              <a:rPr lang="en-US" dirty="0"/>
              <a:t>Saved tables in CSV files</a:t>
            </a:r>
          </a:p>
        </p:txBody>
      </p:sp>
      <p:pic>
        <p:nvPicPr>
          <p:cNvPr id="5" name="Content Placeholder 4" descr="A screenshot of a spreadsheet&#10;&#10;Description automatically generated">
            <a:hlinkClick r:id="rId2" action="ppaction://hlinkfile"/>
            <a:extLst>
              <a:ext uri="{FF2B5EF4-FFF2-40B4-BE49-F238E27FC236}">
                <a16:creationId xmlns:a16="http://schemas.microsoft.com/office/drawing/2014/main" id="{C2D61AF8-68AB-A721-DD6D-ABCF5B3E47DD}"/>
              </a:ext>
            </a:extLst>
          </p:cNvPr>
          <p:cNvPicPr>
            <a:picLocks noGrp="1" noRot="1" noChangeAspect="1" noMove="1" noResize="1" noEditPoints="1" noAdjustHandles="1" noChangeArrowheads="1" noChangeShapeType="1" noCrop="1"/>
          </p:cNvPicPr>
          <p:nvPr>
            <p:ph idx="1"/>
          </p:nvPr>
        </p:nvPicPr>
        <p:blipFill>
          <a:blip r:embed="rId3"/>
          <a:stretch>
            <a:fillRect/>
          </a:stretch>
        </p:blipFill>
        <p:spPr>
          <a:xfrm>
            <a:off x="2129509" y="1031002"/>
            <a:ext cx="4866572" cy="5517084"/>
          </a:xfrm>
        </p:spPr>
      </p:pic>
    </p:spTree>
    <p:extLst>
      <p:ext uri="{BB962C8B-B14F-4D97-AF65-F5344CB8AC3E}">
        <p14:creationId xmlns:p14="http://schemas.microsoft.com/office/powerpoint/2010/main" val="9480090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F95760-E4ED-B5F2-1D57-06CA2131172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F9DC253-579F-5A58-4468-3617048E3BD9}"/>
              </a:ext>
            </a:extLst>
          </p:cNvPr>
          <p:cNvSpPr>
            <a:spLocks noGrp="1"/>
          </p:cNvSpPr>
          <p:nvPr>
            <p:ph type="title"/>
          </p:nvPr>
        </p:nvSpPr>
        <p:spPr>
          <a:xfrm>
            <a:off x="457200" y="276161"/>
            <a:ext cx="8229600" cy="760988"/>
          </a:xfrm>
        </p:spPr>
        <p:txBody>
          <a:bodyPr>
            <a:normAutofit fontScale="90000"/>
          </a:bodyPr>
          <a:lstStyle/>
          <a:p>
            <a:r>
              <a:rPr lang="en-US" dirty="0"/>
              <a:t>Saved tables in CSV files</a:t>
            </a:r>
          </a:p>
        </p:txBody>
      </p:sp>
      <p:pic>
        <p:nvPicPr>
          <p:cNvPr id="5" name="Content Placeholder 4" descr="A screenshot of a computer&#10;&#10;Description automatically generated">
            <a:hlinkClick r:id="rId2" action="ppaction://hlinkfile"/>
            <a:extLst>
              <a:ext uri="{FF2B5EF4-FFF2-40B4-BE49-F238E27FC236}">
                <a16:creationId xmlns:a16="http://schemas.microsoft.com/office/drawing/2014/main" id="{4B4A41A6-8689-21BB-9723-310B9396B790}"/>
              </a:ext>
            </a:extLst>
          </p:cNvPr>
          <p:cNvPicPr>
            <a:picLocks noGrp="1" noRot="1" noChangeAspect="1" noMove="1" noResize="1" noEditPoints="1" noAdjustHandles="1" noChangeArrowheads="1" noChangeShapeType="1" noCrop="1"/>
          </p:cNvPicPr>
          <p:nvPr>
            <p:ph idx="1"/>
          </p:nvPr>
        </p:nvPicPr>
        <p:blipFill>
          <a:blip r:embed="rId3"/>
          <a:stretch>
            <a:fillRect/>
          </a:stretch>
        </p:blipFill>
        <p:spPr>
          <a:xfrm>
            <a:off x="208655" y="1037149"/>
            <a:ext cx="8536446" cy="5676633"/>
          </a:xfrm>
        </p:spPr>
      </p:pic>
    </p:spTree>
    <p:extLst>
      <p:ext uri="{BB962C8B-B14F-4D97-AF65-F5344CB8AC3E}">
        <p14:creationId xmlns:p14="http://schemas.microsoft.com/office/powerpoint/2010/main" val="13017376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Project Title</a:t>
            </a:r>
          </a:p>
        </p:txBody>
      </p:sp>
      <p:sp>
        <p:nvSpPr>
          <p:cNvPr id="3" name="Subtitle 2"/>
          <p:cNvSpPr>
            <a:spLocks noGrp="1"/>
          </p:cNvSpPr>
          <p:nvPr>
            <p:ph type="subTitle" idx="1"/>
          </p:nvPr>
        </p:nvSpPr>
        <p:spPr>
          <a:xfrm>
            <a:off x="1378395" y="1824889"/>
            <a:ext cx="6400800" cy="733345"/>
          </a:xfrm>
        </p:spPr>
        <p:txBody>
          <a:bodyPr>
            <a:noAutofit/>
          </a:bodyPr>
          <a:lstStyle/>
          <a:p>
            <a:r>
              <a:rPr lang="en-US" sz="4400" dirty="0"/>
              <a:t>State Good to Live in 2024</a:t>
            </a:r>
          </a:p>
        </p:txBody>
      </p:sp>
    </p:spTree>
    <p:extLst>
      <p:ext uri="{BB962C8B-B14F-4D97-AF65-F5344CB8AC3E}">
        <p14:creationId xmlns:p14="http://schemas.microsoft.com/office/powerpoint/2010/main" val="31558816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30B29E-DA88-AEEE-B0C7-A6DB00CF82A8}"/>
              </a:ext>
            </a:extLst>
          </p:cNvPr>
          <p:cNvSpPr>
            <a:spLocks noGrp="1"/>
          </p:cNvSpPr>
          <p:nvPr>
            <p:ph type="title"/>
          </p:nvPr>
        </p:nvSpPr>
        <p:spPr>
          <a:xfrm>
            <a:off x="457200" y="122737"/>
            <a:ext cx="8229600" cy="736441"/>
          </a:xfrm>
        </p:spPr>
        <p:txBody>
          <a:bodyPr>
            <a:normAutofit fontScale="90000"/>
          </a:bodyPr>
          <a:lstStyle/>
          <a:p>
            <a:r>
              <a:rPr lang="en-US" dirty="0"/>
              <a:t>MS SQL Server</a:t>
            </a:r>
          </a:p>
        </p:txBody>
      </p:sp>
      <p:sp>
        <p:nvSpPr>
          <p:cNvPr id="3" name="Content Placeholder 2">
            <a:extLst>
              <a:ext uri="{FF2B5EF4-FFF2-40B4-BE49-F238E27FC236}">
                <a16:creationId xmlns:a16="http://schemas.microsoft.com/office/drawing/2014/main" id="{E40168DA-AE9D-A122-5FDC-45D32D23876C}"/>
              </a:ext>
            </a:extLst>
          </p:cNvPr>
          <p:cNvSpPr>
            <a:spLocks noGrp="1" noRot="1" noMove="1" noResize="1" noEditPoints="1" noAdjustHandles="1" noChangeArrowheads="1" noChangeShapeType="1"/>
          </p:cNvSpPr>
          <p:nvPr>
            <p:ph idx="1"/>
          </p:nvPr>
        </p:nvSpPr>
        <p:spPr>
          <a:xfrm>
            <a:off x="395831" y="1011056"/>
            <a:ext cx="8229600" cy="4525963"/>
          </a:xfrm>
        </p:spPr>
        <p:txBody>
          <a:bodyPr/>
          <a:lstStyle/>
          <a:p>
            <a:r>
              <a:rPr lang="en-US" dirty="0"/>
              <a:t>The data was exported from MS Excel spreadsheets into SQL Server.</a:t>
            </a:r>
            <a:endParaRPr lang="ru-RU" dirty="0"/>
          </a:p>
          <a:p>
            <a:r>
              <a:rPr lang="en-US" dirty="0"/>
              <a:t>Using SQL queries, I modified the data types as needed.</a:t>
            </a:r>
          </a:p>
          <a:p>
            <a:r>
              <a:rPr lang="en-US" dirty="0"/>
              <a:t>Once all nine tables were updated, I used SQL joins to create a final table that includes selected columns from each of the original tables.</a:t>
            </a:r>
          </a:p>
          <a:p>
            <a:endParaRPr lang="en-US" dirty="0"/>
          </a:p>
        </p:txBody>
      </p:sp>
    </p:spTree>
    <p:extLst>
      <p:ext uri="{BB962C8B-B14F-4D97-AF65-F5344CB8AC3E}">
        <p14:creationId xmlns:p14="http://schemas.microsoft.com/office/powerpoint/2010/main" val="15484774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4CA182-4C37-BD70-6785-5995789D9336}"/>
              </a:ext>
            </a:extLst>
          </p:cNvPr>
          <p:cNvSpPr>
            <a:spLocks noGrp="1"/>
          </p:cNvSpPr>
          <p:nvPr>
            <p:ph type="title"/>
          </p:nvPr>
        </p:nvSpPr>
        <p:spPr>
          <a:xfrm>
            <a:off x="389694" y="173377"/>
            <a:ext cx="8229600" cy="685801"/>
          </a:xfrm>
        </p:spPr>
        <p:txBody>
          <a:bodyPr>
            <a:normAutofit fontScale="90000"/>
          </a:bodyPr>
          <a:lstStyle/>
          <a:p>
            <a:r>
              <a:rPr lang="en-US" dirty="0"/>
              <a:t>Query to join final table</a:t>
            </a:r>
          </a:p>
        </p:txBody>
      </p:sp>
      <p:pic>
        <p:nvPicPr>
          <p:cNvPr id="5" name="Content Placeholder 4" descr="A screenshot of a computer&#10;&#10;Description automatically generated">
            <a:hlinkClick r:id="rId2" action="ppaction://hlinkfile"/>
            <a:extLst>
              <a:ext uri="{FF2B5EF4-FFF2-40B4-BE49-F238E27FC236}">
                <a16:creationId xmlns:a16="http://schemas.microsoft.com/office/drawing/2014/main" id="{A7BA0978-DE85-24FD-ED9E-DE3ACCE892EB}"/>
              </a:ext>
            </a:extLst>
          </p:cNvPr>
          <p:cNvPicPr>
            <a:picLocks noGrp="1" noRot="1" noChangeAspect="1" noMove="1" noResize="1" noEditPoints="1" noAdjustHandles="1" noChangeArrowheads="1" noChangeShapeType="1" noCrop="1"/>
          </p:cNvPicPr>
          <p:nvPr>
            <p:ph idx="1"/>
          </p:nvPr>
        </p:nvPicPr>
        <p:blipFill>
          <a:blip r:embed="rId3"/>
          <a:stretch>
            <a:fillRect/>
          </a:stretch>
        </p:blipFill>
        <p:spPr>
          <a:xfrm>
            <a:off x="263886" y="859178"/>
            <a:ext cx="8622363" cy="5825445"/>
          </a:xfrm>
        </p:spPr>
      </p:pic>
    </p:spTree>
    <p:extLst>
      <p:ext uri="{BB962C8B-B14F-4D97-AF65-F5344CB8AC3E}">
        <p14:creationId xmlns:p14="http://schemas.microsoft.com/office/powerpoint/2010/main" val="30441294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085CEB-DE70-DEFE-8765-6641703EC5F9}"/>
              </a:ext>
            </a:extLst>
          </p:cNvPr>
          <p:cNvSpPr>
            <a:spLocks noGrp="1"/>
          </p:cNvSpPr>
          <p:nvPr>
            <p:ph type="title"/>
          </p:nvPr>
        </p:nvSpPr>
        <p:spPr>
          <a:xfrm>
            <a:off x="395831" y="98190"/>
            <a:ext cx="8229600" cy="668935"/>
          </a:xfrm>
        </p:spPr>
        <p:txBody>
          <a:bodyPr>
            <a:normAutofit fontScale="90000"/>
          </a:bodyPr>
          <a:lstStyle/>
          <a:p>
            <a:r>
              <a:rPr lang="en-US" dirty="0"/>
              <a:t>Primary Key </a:t>
            </a:r>
          </a:p>
        </p:txBody>
      </p:sp>
      <p:pic>
        <p:nvPicPr>
          <p:cNvPr id="5" name="Content Placeholder 4" descr="A screenshot of a computer&#10;&#10;Description automatically generated">
            <a:hlinkClick r:id="rId2" action="ppaction://hlinkfile"/>
            <a:extLst>
              <a:ext uri="{FF2B5EF4-FFF2-40B4-BE49-F238E27FC236}">
                <a16:creationId xmlns:a16="http://schemas.microsoft.com/office/drawing/2014/main" id="{6784F30C-D410-2CCE-3515-73BABC48772E}"/>
              </a:ext>
            </a:extLst>
          </p:cNvPr>
          <p:cNvPicPr>
            <a:picLocks noGrp="1" noRot="1" noChangeAspect="1" noMove="1" noResize="1" noEditPoints="1" noAdjustHandles="1" noChangeArrowheads="1" noChangeShapeType="1" noCrop="1"/>
          </p:cNvPicPr>
          <p:nvPr>
            <p:ph idx="1"/>
          </p:nvPr>
        </p:nvPicPr>
        <p:blipFill>
          <a:blip r:embed="rId3"/>
          <a:stretch>
            <a:fillRect/>
          </a:stretch>
        </p:blipFill>
        <p:spPr>
          <a:xfrm>
            <a:off x="395831" y="920548"/>
            <a:ext cx="8352337" cy="5547758"/>
          </a:xfrm>
        </p:spPr>
      </p:pic>
    </p:spTree>
    <p:extLst>
      <p:ext uri="{BB962C8B-B14F-4D97-AF65-F5344CB8AC3E}">
        <p14:creationId xmlns:p14="http://schemas.microsoft.com/office/powerpoint/2010/main" val="337959650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C90536-735E-90ED-861B-8F01A1DA161A}"/>
              </a:ext>
            </a:extLst>
          </p:cNvPr>
          <p:cNvSpPr>
            <a:spLocks noGrp="1"/>
          </p:cNvSpPr>
          <p:nvPr>
            <p:ph type="title"/>
          </p:nvPr>
        </p:nvSpPr>
        <p:spPr>
          <a:xfrm>
            <a:off x="408105" y="112008"/>
            <a:ext cx="8229600" cy="685801"/>
          </a:xfrm>
        </p:spPr>
        <p:txBody>
          <a:bodyPr>
            <a:normAutofit fontScale="90000"/>
          </a:bodyPr>
          <a:lstStyle/>
          <a:p>
            <a:r>
              <a:rPr lang="en-US" dirty="0"/>
              <a:t>Select all for final table</a:t>
            </a:r>
          </a:p>
        </p:txBody>
      </p:sp>
      <p:pic>
        <p:nvPicPr>
          <p:cNvPr id="5" name="Content Placeholder 4" descr="A screenshot of a computer&#10;&#10;Description automatically generated">
            <a:hlinkClick r:id="rId2" action="ppaction://hlinkfile"/>
            <a:extLst>
              <a:ext uri="{FF2B5EF4-FFF2-40B4-BE49-F238E27FC236}">
                <a16:creationId xmlns:a16="http://schemas.microsoft.com/office/drawing/2014/main" id="{0BAFE22D-FF67-5CC9-B111-A5ABDFFA732C}"/>
              </a:ext>
            </a:extLst>
          </p:cNvPr>
          <p:cNvPicPr>
            <a:picLocks noGrp="1" noRot="1" noChangeAspect="1" noMove="1" noResize="1" noEditPoints="1" noAdjustHandles="1" noChangeArrowheads="1" noChangeShapeType="1" noCrop="1"/>
          </p:cNvPicPr>
          <p:nvPr>
            <p:ph idx="1"/>
          </p:nvPr>
        </p:nvPicPr>
        <p:blipFill>
          <a:blip r:embed="rId3"/>
          <a:stretch>
            <a:fillRect/>
          </a:stretch>
        </p:blipFill>
        <p:spPr>
          <a:xfrm>
            <a:off x="196381" y="797810"/>
            <a:ext cx="8702141" cy="5948182"/>
          </a:xfrm>
        </p:spPr>
      </p:pic>
    </p:spTree>
    <p:extLst>
      <p:ext uri="{BB962C8B-B14F-4D97-AF65-F5344CB8AC3E}">
        <p14:creationId xmlns:p14="http://schemas.microsoft.com/office/powerpoint/2010/main" val="425592272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083585-FD41-8475-9EE8-3A83EA4F7906}"/>
              </a:ext>
            </a:extLst>
          </p:cNvPr>
          <p:cNvSpPr>
            <a:spLocks noGrp="1"/>
          </p:cNvSpPr>
          <p:nvPr>
            <p:ph type="title"/>
          </p:nvPr>
        </p:nvSpPr>
        <p:spPr>
          <a:xfrm>
            <a:off x="414241" y="85915"/>
            <a:ext cx="8229600" cy="748715"/>
          </a:xfrm>
        </p:spPr>
        <p:txBody>
          <a:bodyPr>
            <a:normAutofit fontScale="90000"/>
          </a:bodyPr>
          <a:lstStyle/>
          <a:p>
            <a:r>
              <a:rPr lang="en-US" dirty="0"/>
              <a:t>Power BI Relationship </a:t>
            </a:r>
          </a:p>
        </p:txBody>
      </p:sp>
      <p:pic>
        <p:nvPicPr>
          <p:cNvPr id="5" name="Content Placeholder 4" descr="A screenshot of a computer&#10;&#10;Description automatically generated">
            <a:hlinkClick r:id="rId2" action="ppaction://hlinkfile"/>
            <a:extLst>
              <a:ext uri="{FF2B5EF4-FFF2-40B4-BE49-F238E27FC236}">
                <a16:creationId xmlns:a16="http://schemas.microsoft.com/office/drawing/2014/main" id="{2D5097CD-6735-E396-48E5-7E5F511A7A8A}"/>
              </a:ext>
            </a:extLst>
          </p:cNvPr>
          <p:cNvPicPr>
            <a:picLocks noGrp="1" noRot="1" noChangeAspect="1" noMove="1" noResize="1" noEditPoints="1" noAdjustHandles="1" noChangeArrowheads="1" noChangeShapeType="1" noCrop="1"/>
          </p:cNvPicPr>
          <p:nvPr>
            <p:ph idx="1"/>
          </p:nvPr>
        </p:nvPicPr>
        <p:blipFill>
          <a:blip r:embed="rId3"/>
          <a:stretch>
            <a:fillRect/>
          </a:stretch>
        </p:blipFill>
        <p:spPr>
          <a:xfrm>
            <a:off x="263887" y="791662"/>
            <a:ext cx="8634636" cy="5885299"/>
          </a:xfrm>
        </p:spPr>
      </p:pic>
    </p:spTree>
    <p:extLst>
      <p:ext uri="{BB962C8B-B14F-4D97-AF65-F5344CB8AC3E}">
        <p14:creationId xmlns:p14="http://schemas.microsoft.com/office/powerpoint/2010/main" val="249444866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E63DD5-168F-4309-4BE4-0F2259B15920}"/>
              </a:ext>
            </a:extLst>
          </p:cNvPr>
          <p:cNvSpPr>
            <a:spLocks noGrp="1"/>
          </p:cNvSpPr>
          <p:nvPr>
            <p:ph type="title"/>
          </p:nvPr>
        </p:nvSpPr>
        <p:spPr>
          <a:xfrm>
            <a:off x="457200" y="85916"/>
            <a:ext cx="8229600" cy="570744"/>
          </a:xfrm>
        </p:spPr>
        <p:txBody>
          <a:bodyPr>
            <a:normAutofit fontScale="90000"/>
          </a:bodyPr>
          <a:lstStyle/>
          <a:p>
            <a:r>
              <a:rPr lang="en-US" dirty="0"/>
              <a:t>Power BI Job Market</a:t>
            </a:r>
          </a:p>
        </p:txBody>
      </p:sp>
      <p:pic>
        <p:nvPicPr>
          <p:cNvPr id="5" name="Content Placeholder 4" descr="A screenshot of a computer&#10;&#10;Description automatically generated">
            <a:hlinkClick r:id="rId2" action="ppaction://hlinkfile"/>
            <a:extLst>
              <a:ext uri="{FF2B5EF4-FFF2-40B4-BE49-F238E27FC236}">
                <a16:creationId xmlns:a16="http://schemas.microsoft.com/office/drawing/2014/main" id="{8DC95505-157F-C7A5-4668-A673217D3ABF}"/>
              </a:ext>
            </a:extLst>
          </p:cNvPr>
          <p:cNvPicPr>
            <a:picLocks noGrp="1" noRot="1" noChangeAspect="1" noMove="1" noResize="1" noEditPoints="1" noAdjustHandles="1" noChangeArrowheads="1" noChangeShapeType="1" noCrop="1"/>
          </p:cNvPicPr>
          <p:nvPr>
            <p:ph idx="1"/>
          </p:nvPr>
        </p:nvPicPr>
        <p:blipFill>
          <a:blip r:embed="rId3"/>
          <a:stretch>
            <a:fillRect/>
          </a:stretch>
        </p:blipFill>
        <p:spPr>
          <a:xfrm>
            <a:off x="257750" y="724156"/>
            <a:ext cx="8702143" cy="5940531"/>
          </a:xfrm>
        </p:spPr>
      </p:pic>
    </p:spTree>
    <p:extLst>
      <p:ext uri="{BB962C8B-B14F-4D97-AF65-F5344CB8AC3E}">
        <p14:creationId xmlns:p14="http://schemas.microsoft.com/office/powerpoint/2010/main" val="18964335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AC26D5-DDB2-2619-2013-3172C4A4EB40}"/>
              </a:ext>
            </a:extLst>
          </p:cNvPr>
          <p:cNvSpPr>
            <a:spLocks noGrp="1"/>
          </p:cNvSpPr>
          <p:nvPr>
            <p:ph type="title"/>
          </p:nvPr>
        </p:nvSpPr>
        <p:spPr>
          <a:xfrm>
            <a:off x="457200" y="93587"/>
            <a:ext cx="8229600" cy="638250"/>
          </a:xfrm>
        </p:spPr>
        <p:txBody>
          <a:bodyPr>
            <a:normAutofit fontScale="90000"/>
          </a:bodyPr>
          <a:lstStyle/>
          <a:p>
            <a:r>
              <a:rPr lang="en-US" dirty="0"/>
              <a:t>Power BI Taxes</a:t>
            </a:r>
          </a:p>
        </p:txBody>
      </p:sp>
      <p:pic>
        <p:nvPicPr>
          <p:cNvPr id="5" name="Content Placeholder 4" descr="A screenshot of a computer&#10;&#10;Description automatically generated">
            <a:hlinkClick r:id="rId2" action="ppaction://hlinkfile"/>
            <a:extLst>
              <a:ext uri="{FF2B5EF4-FFF2-40B4-BE49-F238E27FC236}">
                <a16:creationId xmlns:a16="http://schemas.microsoft.com/office/drawing/2014/main" id="{8AFB2CA1-18C7-70FD-E7CD-C89A38EFDC44}"/>
              </a:ext>
            </a:extLst>
          </p:cNvPr>
          <p:cNvPicPr>
            <a:picLocks noGrp="1" noRot="1" noChangeAspect="1" noMove="1" noResize="1" noEditPoints="1" noAdjustHandles="1" noChangeArrowheads="1" noChangeShapeType="1" noCrop="1"/>
          </p:cNvPicPr>
          <p:nvPr>
            <p:ph idx="1"/>
          </p:nvPr>
        </p:nvPicPr>
        <p:blipFill>
          <a:blip r:embed="rId3"/>
          <a:stretch>
            <a:fillRect/>
          </a:stretch>
        </p:blipFill>
        <p:spPr>
          <a:xfrm>
            <a:off x="125892" y="731838"/>
            <a:ext cx="8827864" cy="5963534"/>
          </a:xfrm>
        </p:spPr>
      </p:pic>
    </p:spTree>
    <p:extLst>
      <p:ext uri="{BB962C8B-B14F-4D97-AF65-F5344CB8AC3E}">
        <p14:creationId xmlns:p14="http://schemas.microsoft.com/office/powerpoint/2010/main" val="6628022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Content Placeholder 2"/>
          <p:cNvSpPr>
            <a:spLocks noGrp="1"/>
          </p:cNvSpPr>
          <p:nvPr>
            <p:ph idx="1"/>
          </p:nvPr>
        </p:nvSpPr>
        <p:spPr>
          <a:xfrm>
            <a:off x="457200" y="1433587"/>
            <a:ext cx="8229600" cy="4525963"/>
          </a:xfrm>
        </p:spPr>
        <p:txBody>
          <a:bodyPr>
            <a:normAutofit/>
          </a:bodyPr>
          <a:lstStyle/>
          <a:p>
            <a:pPr marL="0" indent="0">
              <a:buNone/>
            </a:pPr>
            <a:r>
              <a:rPr lang="ru-RU" dirty="0"/>
              <a:t>    </a:t>
            </a:r>
            <a:r>
              <a:rPr lang="en-US" dirty="0"/>
              <a:t>In summary of the Capstone project:</a:t>
            </a:r>
          </a:p>
          <a:p>
            <a:r>
              <a:rPr lang="en-US" dirty="0"/>
              <a:t>We gathered and scraped date;</a:t>
            </a:r>
          </a:p>
          <a:p>
            <a:r>
              <a:rPr lang="en-US" dirty="0"/>
              <a:t>Aggregated it in Excel Spreadsheets;</a:t>
            </a:r>
          </a:p>
          <a:p>
            <a:r>
              <a:rPr lang="en-US" dirty="0"/>
              <a:t> Modified and organized</a:t>
            </a:r>
            <a:r>
              <a:rPr lang="ru-RU" dirty="0"/>
              <a:t> </a:t>
            </a:r>
            <a:r>
              <a:rPr lang="en-US" dirty="0"/>
              <a:t>the data in SQL Server;</a:t>
            </a:r>
          </a:p>
          <a:p>
            <a:r>
              <a:rPr lang="en-US" dirty="0"/>
              <a:t>Created interactive visualization in Powe BI.</a:t>
            </a:r>
          </a:p>
          <a:p>
            <a:pPr marL="0" indent="0">
              <a:buNone/>
            </a:pPr>
            <a:endParaRPr lang="en-US"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899644" y="382795"/>
            <a:ext cx="870158" cy="776268"/>
          </a:xfrm>
          <a:prstGeom prst="rect">
            <a:avLst/>
          </a:prstGeom>
        </p:spPr>
      </p:pic>
    </p:spTree>
    <p:extLst>
      <p:ext uri="{BB962C8B-B14F-4D97-AF65-F5344CB8AC3E}">
        <p14:creationId xmlns:p14="http://schemas.microsoft.com/office/powerpoint/2010/main" val="32082812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14242" y="530283"/>
            <a:ext cx="8229600" cy="5153283"/>
          </a:xfrm>
        </p:spPr>
        <p:txBody>
          <a:bodyPr>
            <a:normAutofit fontScale="77500" lnSpcReduction="20000"/>
          </a:bodyPr>
          <a:lstStyle/>
          <a:p>
            <a:pPr marL="0" indent="0" algn="just">
              <a:buNone/>
            </a:pPr>
            <a:r>
              <a:rPr lang="en-US" dirty="0"/>
              <a:t>The goal of this project is to identify the best state to live in, primarily based on 2023 data, tailored to individual preferences. To determine the most comfortable and convenient place to live, the data has been categorized into nine key sections:</a:t>
            </a:r>
            <a:endParaRPr lang="ru-RU" dirty="0"/>
          </a:p>
          <a:p>
            <a:r>
              <a:rPr lang="en-US" dirty="0"/>
              <a:t>Climate</a:t>
            </a:r>
          </a:p>
          <a:p>
            <a:r>
              <a:rPr lang="en-US" dirty="0"/>
              <a:t>Cost of Living</a:t>
            </a:r>
          </a:p>
          <a:p>
            <a:r>
              <a:rPr lang="en-US" dirty="0"/>
              <a:t>Crime</a:t>
            </a:r>
          </a:p>
          <a:p>
            <a:r>
              <a:rPr lang="en-US" dirty="0"/>
              <a:t>Education</a:t>
            </a:r>
          </a:p>
          <a:p>
            <a:r>
              <a:rPr lang="en-US" dirty="0"/>
              <a:t>Environment</a:t>
            </a:r>
          </a:p>
          <a:p>
            <a:r>
              <a:rPr lang="en-US" dirty="0"/>
              <a:t>Healthcare</a:t>
            </a:r>
          </a:p>
          <a:p>
            <a:r>
              <a:rPr lang="en-US" dirty="0"/>
              <a:t>Job Market</a:t>
            </a:r>
          </a:p>
          <a:p>
            <a:r>
              <a:rPr lang="en-US" dirty="0"/>
              <a:t>Politics</a:t>
            </a:r>
          </a:p>
          <a:p>
            <a:r>
              <a:rPr lang="en-US" dirty="0"/>
              <a:t>Taxes</a:t>
            </a:r>
          </a:p>
        </p:txBody>
      </p:sp>
    </p:spTree>
    <p:extLst>
      <p:ext uri="{BB962C8B-B14F-4D97-AF65-F5344CB8AC3E}">
        <p14:creationId xmlns:p14="http://schemas.microsoft.com/office/powerpoint/2010/main" val="33927685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Rot="1" noMove="1" noResize="1" noEditPoints="1" noAdjustHandles="1" noChangeArrowheads="1" noChangeShapeType="1"/>
          </p:cNvSpPr>
          <p:nvPr>
            <p:ph type="title"/>
          </p:nvPr>
        </p:nvSpPr>
        <p:spPr>
          <a:xfrm>
            <a:off x="414241" y="233915"/>
            <a:ext cx="8229600" cy="834631"/>
          </a:xfrm>
        </p:spPr>
        <p:txBody>
          <a:bodyPr/>
          <a:lstStyle/>
          <a:p>
            <a:r>
              <a:rPr lang="en-US" dirty="0"/>
              <a:t>Technologies used in project  </a:t>
            </a:r>
          </a:p>
        </p:txBody>
      </p:sp>
      <p:sp>
        <p:nvSpPr>
          <p:cNvPr id="3" name="Content Placeholder 2"/>
          <p:cNvSpPr>
            <a:spLocks noGrp="1" noRot="1" noMove="1" noResize="1" noEditPoints="1" noAdjustHandles="1" noChangeArrowheads="1" noChangeShapeType="1"/>
          </p:cNvSpPr>
          <p:nvPr>
            <p:ph idx="1"/>
          </p:nvPr>
        </p:nvSpPr>
        <p:spPr>
          <a:xfrm>
            <a:off x="757141" y="1031724"/>
            <a:ext cx="7886700" cy="5108268"/>
          </a:xfrm>
        </p:spPr>
        <p:txBody>
          <a:bodyPr>
            <a:normAutofit fontScale="92500" lnSpcReduction="20000"/>
          </a:bodyPr>
          <a:lstStyle/>
          <a:p>
            <a:pPr marL="0" indent="0">
              <a:buNone/>
            </a:pPr>
            <a:endParaRPr lang="en-US" dirty="0"/>
          </a:p>
          <a:p>
            <a:pPr marL="0" indent="0">
              <a:buNone/>
            </a:pPr>
            <a:endParaRPr lang="en-US" dirty="0"/>
          </a:p>
          <a:p>
            <a:r>
              <a:rPr lang="en-US" dirty="0"/>
              <a:t>Excel is used to accumulate the data in tables and for preliminary tables structure.</a:t>
            </a:r>
          </a:p>
          <a:p>
            <a:r>
              <a:rPr lang="en-US" dirty="0"/>
              <a:t>Python is used for scrapping the table-based data from websites without download options.</a:t>
            </a:r>
          </a:p>
          <a:p>
            <a:r>
              <a:rPr lang="en-US" dirty="0"/>
              <a:t>MS SQL Server is used to store, manage, and retrieve data as requested by other software applications.</a:t>
            </a:r>
          </a:p>
          <a:p>
            <a:r>
              <a:rPr lang="en-US" dirty="0"/>
              <a:t>Power BI is used to transform raw data into meaningful insights and create interactive reports and visualizations. </a:t>
            </a:r>
          </a:p>
          <a:p>
            <a:pPr marL="0" indent="0">
              <a:buNone/>
            </a:pPr>
            <a:endParaRPr lang="en-US" dirty="0"/>
          </a:p>
          <a:p>
            <a:endParaRPr lang="en-US" dirty="0"/>
          </a:p>
        </p:txBody>
      </p:sp>
      <p:graphicFrame>
        <p:nvGraphicFramePr>
          <p:cNvPr id="5" name="Diagram 4"/>
          <p:cNvGraphicFramePr>
            <a:graphicFrameLocks noGrp="1" noDrilldown="1" noMove="1" noResize="1"/>
          </p:cNvGraphicFramePr>
          <p:nvPr>
            <p:extLst>
              <p:ext uri="{D42A27DB-BD31-4B8C-83A1-F6EECF244321}">
                <p14:modId xmlns:p14="http://schemas.microsoft.com/office/powerpoint/2010/main" val="2121052116"/>
              </p:ext>
            </p:extLst>
          </p:nvPr>
        </p:nvGraphicFramePr>
        <p:xfrm>
          <a:off x="1548920" y="975769"/>
          <a:ext cx="6096000" cy="106782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115129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6788" y="38507"/>
            <a:ext cx="8229600" cy="984823"/>
          </a:xfrm>
        </p:spPr>
        <p:txBody>
          <a:bodyPr/>
          <a:lstStyle/>
          <a:p>
            <a:r>
              <a:rPr lang="en-US" dirty="0"/>
              <a:t>Excel Climate</a:t>
            </a:r>
          </a:p>
        </p:txBody>
      </p:sp>
      <p:pic>
        <p:nvPicPr>
          <p:cNvPr id="9" name="Content Placeholder 8">
            <a:hlinkClick r:id="rId2" action="ppaction://hlinkfile"/>
            <a:extLst>
              <a:ext uri="{FF2B5EF4-FFF2-40B4-BE49-F238E27FC236}">
                <a16:creationId xmlns:a16="http://schemas.microsoft.com/office/drawing/2014/main" id="{64DC2668-EFCA-08EF-11EB-FC1CF359FD90}"/>
              </a:ext>
              <a:ext uri="{C183D7F6-B498-43B3-948B-1728B52AA6E4}">
                <adec:decorative xmlns:adec="http://schemas.microsoft.com/office/drawing/2017/decorative" val="0"/>
              </a:ext>
            </a:extLst>
          </p:cNvPr>
          <p:cNvPicPr>
            <a:picLocks noGrp="1" noRot="1" noChangeAspect="1" noMove="1" noResize="1" noEditPoints="1" noAdjustHandles="1" noChangeArrowheads="1" noChangeShapeType="1" noCrop="1"/>
          </p:cNvPicPr>
          <p:nvPr>
            <p:ph idx="1"/>
          </p:nvPr>
        </p:nvPicPr>
        <p:blipFill>
          <a:blip r:embed="rId3"/>
          <a:stretch>
            <a:fillRect/>
          </a:stretch>
        </p:blipFill>
        <p:spPr>
          <a:xfrm>
            <a:off x="270024" y="1023330"/>
            <a:ext cx="8524171" cy="5365196"/>
          </a:xfrm>
        </p:spPr>
      </p:pic>
    </p:spTree>
    <p:extLst>
      <p:ext uri="{BB962C8B-B14F-4D97-AF65-F5344CB8AC3E}">
        <p14:creationId xmlns:p14="http://schemas.microsoft.com/office/powerpoint/2010/main" val="23387016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8755" y="17856"/>
            <a:ext cx="8229600" cy="933188"/>
          </a:xfrm>
        </p:spPr>
        <p:txBody>
          <a:bodyPr/>
          <a:lstStyle/>
          <a:p>
            <a:r>
              <a:rPr lang="en-US" dirty="0"/>
              <a:t>Excel Coast of Living</a:t>
            </a:r>
          </a:p>
        </p:txBody>
      </p:sp>
      <p:pic>
        <p:nvPicPr>
          <p:cNvPr id="5" name="Content Placeholder 4" descr="A screenshot of a computer&#10;&#10;Description automatically generated">
            <a:hlinkClick r:id="rId2" action="ppaction://hlinkfile"/>
            <a:extLst>
              <a:ext uri="{FF2B5EF4-FFF2-40B4-BE49-F238E27FC236}">
                <a16:creationId xmlns:a16="http://schemas.microsoft.com/office/drawing/2014/main" id="{1DE6C09D-0761-A5A1-C02C-B00261D1A754}"/>
              </a:ext>
            </a:extLst>
          </p:cNvPr>
          <p:cNvPicPr>
            <a:picLocks noGrp="1" noRot="1" noChangeAspect="1" noMove="1" noResize="1" noEditPoints="1" noAdjustHandles="1" noChangeArrowheads="1" noChangeShapeType="1" noCrop="1"/>
          </p:cNvPicPr>
          <p:nvPr>
            <p:ph idx="1"/>
          </p:nvPr>
        </p:nvPicPr>
        <p:blipFill>
          <a:blip r:embed="rId3"/>
          <a:stretch>
            <a:fillRect/>
          </a:stretch>
        </p:blipFill>
        <p:spPr>
          <a:xfrm>
            <a:off x="272503" y="951044"/>
            <a:ext cx="8665606" cy="5443700"/>
          </a:xfrm>
        </p:spPr>
      </p:pic>
    </p:spTree>
    <p:extLst>
      <p:ext uri="{BB962C8B-B14F-4D97-AF65-F5344CB8AC3E}">
        <p14:creationId xmlns:p14="http://schemas.microsoft.com/office/powerpoint/2010/main" val="32627989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1495"/>
            <a:ext cx="8229600" cy="862115"/>
          </a:xfrm>
        </p:spPr>
        <p:txBody>
          <a:bodyPr/>
          <a:lstStyle/>
          <a:p>
            <a:r>
              <a:rPr lang="en-US" dirty="0"/>
              <a:t>Excel Crime</a:t>
            </a:r>
          </a:p>
        </p:txBody>
      </p:sp>
      <p:pic>
        <p:nvPicPr>
          <p:cNvPr id="5" name="Content Placeholder 4" descr="A screenshot of a computer&#10;&#10;Description automatically generated">
            <a:hlinkClick r:id="rId2" action="ppaction://hlinkfile"/>
            <a:extLst>
              <a:ext uri="{FF2B5EF4-FFF2-40B4-BE49-F238E27FC236}">
                <a16:creationId xmlns:a16="http://schemas.microsoft.com/office/drawing/2014/main" id="{BD8A3B33-FED7-1CA4-7BFB-8F7DA3BA0168}"/>
              </a:ext>
            </a:extLst>
          </p:cNvPr>
          <p:cNvPicPr>
            <a:picLocks noGrp="1" noRot="1" noChangeAspect="1" noMove="1" noResize="1" noEditPoints="1" noAdjustHandles="1" noChangeArrowheads="1" noChangeShapeType="1" noCrop="1"/>
          </p:cNvPicPr>
          <p:nvPr>
            <p:ph idx="1"/>
          </p:nvPr>
        </p:nvPicPr>
        <p:blipFill>
          <a:blip r:embed="rId3"/>
          <a:stretch>
            <a:fillRect/>
          </a:stretch>
        </p:blipFill>
        <p:spPr>
          <a:xfrm>
            <a:off x="151391" y="823566"/>
            <a:ext cx="8798829" cy="5807348"/>
          </a:xfrm>
        </p:spPr>
      </p:pic>
    </p:spTree>
    <p:extLst>
      <p:ext uri="{BB962C8B-B14F-4D97-AF65-F5344CB8AC3E}">
        <p14:creationId xmlns:p14="http://schemas.microsoft.com/office/powerpoint/2010/main" val="18238350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08690"/>
            <a:ext cx="8229600" cy="872631"/>
          </a:xfrm>
        </p:spPr>
        <p:txBody>
          <a:bodyPr/>
          <a:lstStyle/>
          <a:p>
            <a:r>
              <a:rPr lang="en-US" dirty="0"/>
              <a:t>Excel Education</a:t>
            </a:r>
          </a:p>
        </p:txBody>
      </p:sp>
      <p:pic>
        <p:nvPicPr>
          <p:cNvPr id="5" name="Content Placeholder 4" descr="A screenshot of a computer&#10;&#10;Description automatically generated">
            <a:hlinkClick r:id="rId2" action="ppaction://hlinkfile"/>
            <a:extLst>
              <a:ext uri="{FF2B5EF4-FFF2-40B4-BE49-F238E27FC236}">
                <a16:creationId xmlns:a16="http://schemas.microsoft.com/office/drawing/2014/main" id="{97CAB5AB-0176-88C4-3557-BF6995EC41CB}"/>
              </a:ext>
            </a:extLst>
          </p:cNvPr>
          <p:cNvPicPr>
            <a:picLocks noGrp="1" noRot="1" noChangeAspect="1" noMove="1" noResize="1" noEditPoints="1" noAdjustHandles="1" noChangeArrowheads="1" noChangeShapeType="1" noCrop="1"/>
          </p:cNvPicPr>
          <p:nvPr>
            <p:ph idx="1"/>
          </p:nvPr>
        </p:nvPicPr>
        <p:blipFill>
          <a:blip r:embed="rId3"/>
          <a:stretch>
            <a:fillRect/>
          </a:stretch>
        </p:blipFill>
        <p:spPr>
          <a:xfrm>
            <a:off x="145335" y="865954"/>
            <a:ext cx="8798829" cy="5883355"/>
          </a:xfrm>
        </p:spPr>
      </p:pic>
    </p:spTree>
    <p:extLst>
      <p:ext uri="{BB962C8B-B14F-4D97-AF65-F5344CB8AC3E}">
        <p14:creationId xmlns:p14="http://schemas.microsoft.com/office/powerpoint/2010/main" val="14517925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6224" y="78722"/>
            <a:ext cx="8229600" cy="690963"/>
          </a:xfrm>
        </p:spPr>
        <p:txBody>
          <a:bodyPr>
            <a:normAutofit fontScale="90000"/>
          </a:bodyPr>
          <a:lstStyle/>
          <a:p>
            <a:r>
              <a:rPr lang="en-US" dirty="0"/>
              <a:t>Excel Environment </a:t>
            </a:r>
          </a:p>
        </p:txBody>
      </p:sp>
      <p:pic>
        <p:nvPicPr>
          <p:cNvPr id="5" name="Content Placeholder 4" descr="A screenshot of a computer&#10;&#10;Description automatically generated">
            <a:hlinkClick r:id="rId2" action="ppaction://hlinkfile"/>
            <a:extLst>
              <a:ext uri="{FF2B5EF4-FFF2-40B4-BE49-F238E27FC236}">
                <a16:creationId xmlns:a16="http://schemas.microsoft.com/office/drawing/2014/main" id="{434D8F21-0A84-D773-122C-1C8ED6E9C823}"/>
              </a:ext>
            </a:extLst>
          </p:cNvPr>
          <p:cNvPicPr>
            <a:picLocks noGrp="1" noRot="1" noChangeAspect="1" noMove="1" noResize="1" noEditPoints="1" noAdjustHandles="1" noChangeArrowheads="1" noChangeShapeType="1" noCrop="1"/>
          </p:cNvPicPr>
          <p:nvPr>
            <p:ph idx="1"/>
          </p:nvPr>
        </p:nvPicPr>
        <p:blipFill>
          <a:blip r:embed="rId3"/>
          <a:stretch>
            <a:fillRect/>
          </a:stretch>
        </p:blipFill>
        <p:spPr>
          <a:xfrm>
            <a:off x="193780" y="860425"/>
            <a:ext cx="8726162" cy="5849212"/>
          </a:xfrm>
        </p:spPr>
      </p:pic>
    </p:spTree>
    <p:extLst>
      <p:ext uri="{BB962C8B-B14F-4D97-AF65-F5344CB8AC3E}">
        <p14:creationId xmlns:p14="http://schemas.microsoft.com/office/powerpoint/2010/main" val="261899554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MMPROD_NEXTUNIQUEID" val="10011"/>
  <p:tag name="MMPROD_UIDATA" val="&lt;database version=&quot;7.0&quot;&gt;&lt;object type=&quot;1&quot; unique_id=&quot;10001&quot;&gt;&lt;object type=&quot;8&quot; unique_id=&quot;10825&quot;&gt;&lt;/object&gt;&lt;object type=&quot;2&quot; unique_id=&quot;10826&quot;&gt;&lt;object type=&quot;3&quot; unique_id=&quot;10891&quot;&gt;&lt;property id=&quot;20148&quot; value=&quot;5&quot;/&gt;&lt;property id=&quot;20300&quot; value=&quot;Slide 1 - &amp;quot;Chapter 4&amp;quot;&quot;/&gt;&lt;property id=&quot;20307&quot; value=&quot;257&quot;/&gt;&lt;/object&gt;&lt;object type=&quot;3&quot; unique_id=&quot;10892&quot;&gt;&lt;property id=&quot;20148&quot; value=&quot;5&quot;/&gt;&lt;property id=&quot;20300&quot; value=&quot;Slide 2 - &amp;quot;Learning Objectives&amp;quot;&quot;/&gt;&lt;property id=&quot;20307&quot; value=&quot;258&quot;/&gt;&lt;/object&gt;&lt;object type=&quot;3&quot; unique_id=&quot;10893&quot;&gt;&lt;property id=&quot;20148&quot; value=&quot;5&quot;/&gt;&lt;property id=&quot;20300&quot; value=&quot;Slide 3 - &amp;quot;Data, Information, and Knowledge&amp;quot;&quot;/&gt;&lt;property id=&quot;20307&quot; value=&quot;259&quot;/&gt;&lt;/object&gt;&lt;object type=&quot;3&quot; unique_id=&quot;10894&quot;&gt;&lt;property id=&quot;20148&quot; value=&quot;5&quot;/&gt;&lt;property id=&quot;20300&quot; value=&quot;Slide 4 - &amp;quot;Databases&amp;quot;&quot;/&gt;&lt;property id=&quot;20307&quot; value=&quot;260&quot;/&gt;&lt;/object&gt;&lt;object type=&quot;3&quot; unique_id=&quot;10895&quot;&gt;&lt;property id=&quot;20148&quot; value=&quot;5&quot;/&gt;&lt;property id=&quot;20300&quot; value=&quot;Slide 5 - &amp;quot;Databases continued&amp;quot;&quot;/&gt;&lt;property id=&quot;20307&quot; value=&quot;261&quot;/&gt;&lt;/object&gt;&lt;object type=&quot;3&quot; unique_id=&quot;10896&quot;&gt;&lt;property id=&quot;20148&quot; value=&quot;5&quot;/&gt;&lt;property id=&quot;20300&quot; value=&quot;Slide 6 - &amp;quot;Database Design&amp;quot;&quot;/&gt;&lt;property id=&quot;20307&quot; value=&quot;262&quot;/&gt;&lt;/object&gt;&lt;object type=&quot;3&quot; unique_id=&quot;10897&quot;&gt;&lt;property id=&quot;20148&quot; value=&quot;5&quot;/&gt;&lt;property id=&quot;20300&quot; value=&quot;Slide 7 - &amp;quot;Database Design&amp;quot;&quot;/&gt;&lt;property id=&quot;20307&quot; value=&quot;263&quot;/&gt;&lt;/object&gt;&lt;object type=&quot;3&quot; unique_id=&quot;10898&quot;&gt;&lt;property id=&quot;20148&quot; value=&quot;5&quot;/&gt;&lt;property id=&quot;20300&quot; value=&quot;Slide 8 - &amp;quot;Database Reports&amp;quot;&quot;/&gt;&lt;property id=&quot;20307&quot; value=&quot;264&quot;/&gt;&lt;/object&gt;&lt;object type=&quot;3&quot; unique_id=&quot;10899&quot;&gt;&lt;property id=&quot;20148&quot; value=&quot;5&quot;/&gt;&lt;property id=&quot;20300&quot; value=&quot;Slide 9 - &amp;quot;Other Database Types&amp;quot;&quot;/&gt;&lt;property id=&quot;20307&quot; value=&quot;265&quot;/&gt;&lt;/object&gt;&lt;object type=&quot;3&quot; unique_id=&quot;10900&quot;&gt;&lt;property id=&quot;20148&quot; value=&quot;5&quot;/&gt;&lt;property id=&quot;20300&quot; value=&quot;Slide 10 - &amp;quot;Database Management Systems&amp;quot;&quot;/&gt;&lt;property id=&quot;20307&quot; value=&quot;266&quot;/&gt;&lt;/object&gt;&lt;object type=&quot;3&quot; unique_id=&quot;10901&quot;&gt;&lt;property id=&quot;20148&quot; value=&quot;5&quot;/&gt;&lt;property id=&quot;20300&quot; value=&quot;Slide 11 - &amp;quot;Data Warehouse&amp;quot;&quot;/&gt;&lt;property id=&quot;20307&quot; value=&quot;267&quot;/&gt;&lt;/object&gt;&lt;object type=&quot;3&quot; unique_id=&quot;10902&quot;&gt;&lt;property id=&quot;20148&quot; value=&quot;5&quot;/&gt;&lt;property id=&quot;20300&quot; value=&quot;Slide 12 - &amp;quot;Data Warehouse Benefits&amp;quot;&quot;/&gt;&lt;property id=&quot;20307&quot; value=&quot;268&quot;/&gt;&lt;/object&gt;&lt;object type=&quot;3&quot; unique_id=&quot;10903&quot;&gt;&lt;property id=&quot;20148&quot; value=&quot;5&quot;/&gt;&lt;property id=&quot;20300&quot; value=&quot;Slide 13 - &amp;quot;Data Mining&amp;quot;&quot;/&gt;&lt;property id=&quot;20307&quot; value=&quot;269&quot;/&gt;&lt;/object&gt;&lt;object type=&quot;3&quot; unique_id=&quot;10904&quot;&gt;&lt;property id=&quot;20148&quot; value=&quot;5&quot;/&gt;&lt;property id=&quot;20300&quot; value=&quot;Slide 14 - &amp;quot;Knowledge Management (KM)&amp;quot;&quot;/&gt;&lt;property id=&quot;20307&quot; value=&quot;270&quot;/&gt;&lt;/object&gt;&lt;object type=&quot;3&quot; unique_id=&quot;10905&quot;&gt;&lt;property id=&quot;20148&quot; value=&quot;5&quot;/&gt;&lt;property id=&quot;20300&quot; value=&quot;Slide 15 - &amp;quot;Summary&amp;quot;&quot;/&gt;&lt;property id=&quot;20307&quot; value=&quot;271&quot;/&gt;&lt;/object&gt;&lt;/object&gt;&lt;/object&gt;&lt;/database&gt;"/>
  <p:tag name="SECTOMILLISECCONVERTED" val="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0</TotalTime>
  <Words>378</Words>
  <Application>Microsoft Office PowerPoint</Application>
  <PresentationFormat>On-screen Show (4:3)</PresentationFormat>
  <Paragraphs>58</Paragraphs>
  <Slides>27</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27</vt:i4>
      </vt:variant>
    </vt:vector>
  </HeadingPairs>
  <TitlesOfParts>
    <vt:vector size="30" baseType="lpstr">
      <vt:lpstr>Arial</vt:lpstr>
      <vt:lpstr>Calibri</vt:lpstr>
      <vt:lpstr>Office Theme</vt:lpstr>
      <vt:lpstr>CAPSTONE</vt:lpstr>
      <vt:lpstr>Project Title</vt:lpstr>
      <vt:lpstr>PowerPoint Presentation</vt:lpstr>
      <vt:lpstr>Technologies used in project  </vt:lpstr>
      <vt:lpstr>Excel Climate</vt:lpstr>
      <vt:lpstr>Excel Coast of Living</vt:lpstr>
      <vt:lpstr>Excel Crime</vt:lpstr>
      <vt:lpstr>Excel Education</vt:lpstr>
      <vt:lpstr>Excel Environment </vt:lpstr>
      <vt:lpstr>Excel Healthcare</vt:lpstr>
      <vt:lpstr>Excel Job Market</vt:lpstr>
      <vt:lpstr>Excel Politics</vt:lpstr>
      <vt:lpstr>Excel Taxes</vt:lpstr>
      <vt:lpstr>Python</vt:lpstr>
      <vt:lpstr>Code to find firs table on the webpage https://worldpopulationreview.com/state-rankings/crime-rate-by-state</vt:lpstr>
      <vt:lpstr>Code to find second table  https://worldpopulationreview.com/state-rankings/crime-rate-by-state</vt:lpstr>
      <vt:lpstr>Result for second table</vt:lpstr>
      <vt:lpstr>Saved tables in CSV files</vt:lpstr>
      <vt:lpstr>Saved tables in CSV files</vt:lpstr>
      <vt:lpstr>MS SQL Server</vt:lpstr>
      <vt:lpstr>Query to join final table</vt:lpstr>
      <vt:lpstr>Primary Key </vt:lpstr>
      <vt:lpstr>Select all for final table</vt:lpstr>
      <vt:lpstr>Power BI Relationship </vt:lpstr>
      <vt:lpstr>Power BI Job Market</vt:lpstr>
      <vt:lpstr>Power BI Taxes</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2024-10-22T15:54:33Z</dcterms:created>
  <dcterms:modified xsi:type="dcterms:W3CDTF">2024-10-22T15:57:25Z</dcterms:modified>
</cp:coreProperties>
</file>

<file path=docProps/thumbnail.jpeg>
</file>